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2" r:id="rId4"/>
  </p:sldMasterIdLst>
  <p:notesMasterIdLst>
    <p:notesMasterId r:id="rId6"/>
  </p:notesMasterIdLst>
  <p:sldIdLst>
    <p:sldId id="257" r:id="rId5"/>
  </p:sldIdLst>
  <p:sldSz cx="32918400" cy="43891200"/>
  <p:notesSz cx="6858000" cy="9144000"/>
  <p:defaultTextStyle>
    <a:defPPr>
      <a:defRPr lang="en-US"/>
    </a:defPPr>
    <a:lvl1pPr marL="0" algn="l" defTabSz="3686861" rtl="0" eaLnBrk="1" latinLnBrk="0" hangingPunct="1">
      <a:defRPr sz="7258" kern="1200">
        <a:solidFill>
          <a:schemeClr val="tx1"/>
        </a:solidFill>
        <a:latin typeface="+mn-lt"/>
        <a:ea typeface="+mn-ea"/>
        <a:cs typeface="+mn-cs"/>
      </a:defRPr>
    </a:lvl1pPr>
    <a:lvl2pPr marL="1843430" algn="l" defTabSz="3686861" rtl="0" eaLnBrk="1" latinLnBrk="0" hangingPunct="1">
      <a:defRPr sz="7258" kern="1200">
        <a:solidFill>
          <a:schemeClr val="tx1"/>
        </a:solidFill>
        <a:latin typeface="+mn-lt"/>
        <a:ea typeface="+mn-ea"/>
        <a:cs typeface="+mn-cs"/>
      </a:defRPr>
    </a:lvl2pPr>
    <a:lvl3pPr marL="3686861" algn="l" defTabSz="3686861" rtl="0" eaLnBrk="1" latinLnBrk="0" hangingPunct="1">
      <a:defRPr sz="7258" kern="1200">
        <a:solidFill>
          <a:schemeClr val="tx1"/>
        </a:solidFill>
        <a:latin typeface="+mn-lt"/>
        <a:ea typeface="+mn-ea"/>
        <a:cs typeface="+mn-cs"/>
      </a:defRPr>
    </a:lvl3pPr>
    <a:lvl4pPr marL="5530291" algn="l" defTabSz="3686861" rtl="0" eaLnBrk="1" latinLnBrk="0" hangingPunct="1">
      <a:defRPr sz="7258" kern="1200">
        <a:solidFill>
          <a:schemeClr val="tx1"/>
        </a:solidFill>
        <a:latin typeface="+mn-lt"/>
        <a:ea typeface="+mn-ea"/>
        <a:cs typeface="+mn-cs"/>
      </a:defRPr>
    </a:lvl4pPr>
    <a:lvl5pPr marL="7373722" algn="l" defTabSz="3686861" rtl="0" eaLnBrk="1" latinLnBrk="0" hangingPunct="1">
      <a:defRPr sz="7258" kern="1200">
        <a:solidFill>
          <a:schemeClr val="tx1"/>
        </a:solidFill>
        <a:latin typeface="+mn-lt"/>
        <a:ea typeface="+mn-ea"/>
        <a:cs typeface="+mn-cs"/>
      </a:defRPr>
    </a:lvl5pPr>
    <a:lvl6pPr marL="9217152" algn="l" defTabSz="3686861" rtl="0" eaLnBrk="1" latinLnBrk="0" hangingPunct="1">
      <a:defRPr sz="7258" kern="1200">
        <a:solidFill>
          <a:schemeClr val="tx1"/>
        </a:solidFill>
        <a:latin typeface="+mn-lt"/>
        <a:ea typeface="+mn-ea"/>
        <a:cs typeface="+mn-cs"/>
      </a:defRPr>
    </a:lvl6pPr>
    <a:lvl7pPr marL="11060582" algn="l" defTabSz="3686861" rtl="0" eaLnBrk="1" latinLnBrk="0" hangingPunct="1">
      <a:defRPr sz="7258" kern="1200">
        <a:solidFill>
          <a:schemeClr val="tx1"/>
        </a:solidFill>
        <a:latin typeface="+mn-lt"/>
        <a:ea typeface="+mn-ea"/>
        <a:cs typeface="+mn-cs"/>
      </a:defRPr>
    </a:lvl7pPr>
    <a:lvl8pPr marL="12904013" algn="l" defTabSz="3686861" rtl="0" eaLnBrk="1" latinLnBrk="0" hangingPunct="1">
      <a:defRPr sz="7258" kern="1200">
        <a:solidFill>
          <a:schemeClr val="tx1"/>
        </a:solidFill>
        <a:latin typeface="+mn-lt"/>
        <a:ea typeface="+mn-ea"/>
        <a:cs typeface="+mn-cs"/>
      </a:defRPr>
    </a:lvl8pPr>
    <a:lvl9pPr marL="14747443" algn="l" defTabSz="3686861" rtl="0" eaLnBrk="1" latinLnBrk="0" hangingPunct="1">
      <a:defRPr sz="7258"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2E1E2"/>
    <a:srgbClr val="800000"/>
    <a:srgbClr val="003399"/>
    <a:srgbClr val="D83B01"/>
    <a:srgbClr val="A8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50" d="100"/>
          <a:sy n="50" d="100"/>
        </p:scale>
        <p:origin x="-2910" y="-4764"/>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presProps" Target="presProp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notesMaster" Target="notesMasters/notesMaster1.xml"/><Relationship Id="rId5" Type="http://schemas.openxmlformats.org/officeDocument/2006/relationships/slide" Target="slides/slide1.xml"/><Relationship Id="rId10"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94D1FCE-961A-4637-9AFC-6AA843B31DAF}" type="datetimeFigureOut">
              <a:rPr lang="en-US" smtClean="0"/>
              <a:t>12/5/2019</a:t>
            </a:fld>
            <a:endParaRPr lang="en-US"/>
          </a:p>
        </p:txBody>
      </p:sp>
      <p:sp>
        <p:nvSpPr>
          <p:cNvPr id="4" name="Slide Image Placeholder 3"/>
          <p:cNvSpPr>
            <a:spLocks noGrp="1" noRot="1" noChangeAspect="1"/>
          </p:cNvSpPr>
          <p:nvPr>
            <p:ph type="sldImg" idx="2"/>
          </p:nvPr>
        </p:nvSpPr>
        <p:spPr>
          <a:xfrm>
            <a:off x="2271713" y="1143000"/>
            <a:ext cx="231457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0C28748-0C34-46DA-80F5-51265F32AE43}" type="slidenum">
              <a:rPr lang="en-US" smtClean="0"/>
              <a:t>‹#›</a:t>
            </a:fld>
            <a:endParaRPr lang="en-US"/>
          </a:p>
        </p:txBody>
      </p:sp>
    </p:spTree>
    <p:extLst>
      <p:ext uri="{BB962C8B-B14F-4D97-AF65-F5344CB8AC3E}">
        <p14:creationId xmlns:p14="http://schemas.microsoft.com/office/powerpoint/2010/main" val="6541639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0C28748-0C34-46DA-80F5-51265F32AE43}" type="slidenum">
              <a:rPr lang="en-US" smtClean="0"/>
              <a:t>1</a:t>
            </a:fld>
            <a:endParaRPr lang="en-US"/>
          </a:p>
        </p:txBody>
      </p:sp>
    </p:spTree>
    <p:extLst>
      <p:ext uri="{BB962C8B-B14F-4D97-AF65-F5344CB8AC3E}">
        <p14:creationId xmlns:p14="http://schemas.microsoft.com/office/powerpoint/2010/main" val="20512446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114800" y="7183438"/>
            <a:ext cx="24688800" cy="15279687"/>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4114800" y="23053675"/>
            <a:ext cx="24688800" cy="10596563"/>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69709470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02180" y="12578090"/>
            <a:ext cx="28392120" cy="8483603"/>
          </a:xfrm>
          <a:prstGeom prst="rect">
            <a:avLst/>
          </a:prstGeom>
        </p:spPr>
        <p:txBody>
          <a:bodyPr vert="horz" lIns="91440" tIns="45720" rIns="91440" bIns="45720" rtlCol="0" anchor="ctr">
            <a:normAutofit/>
          </a:bodyPr>
          <a:lstStyle/>
          <a:p>
            <a:r>
              <a:rPr lang="en-US"/>
              <a:t>Click to edit Master title style</a:t>
            </a:r>
          </a:p>
        </p:txBody>
      </p:sp>
      <p:sp>
        <p:nvSpPr>
          <p:cNvPr id="4" name="AutoShape 3"/>
          <p:cNvSpPr>
            <a:spLocks noChangeAspect="1" noChangeArrowheads="1" noTextEdit="1"/>
          </p:cNvSpPr>
          <p:nvPr userDrawn="1"/>
        </p:nvSpPr>
        <p:spPr bwMode="auto">
          <a:xfrm>
            <a:off x="0" y="0"/>
            <a:ext cx="32918400" cy="4389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Rectangle 7"/>
          <p:cNvSpPr>
            <a:spLocks noChangeArrowheads="1"/>
          </p:cNvSpPr>
          <p:nvPr userDrawn="1"/>
        </p:nvSpPr>
        <p:spPr bwMode="auto">
          <a:xfrm>
            <a:off x="6350" y="40262176"/>
            <a:ext cx="32905700" cy="3629024"/>
          </a:xfrm>
          <a:prstGeom prst="rect">
            <a:avLst/>
          </a:prstGeom>
          <a:solidFill>
            <a:srgbClr val="E2E1E2"/>
          </a:solidFill>
          <a:ln>
            <a:noFill/>
          </a:ln>
        </p:spPr>
        <p:txBody>
          <a:bodyPr vert="horz" wrap="square" lIns="91440" tIns="45720" rIns="91440" bIns="45720" numCol="1" anchor="t" anchorCtr="0" compatLnSpc="1">
            <a:prstTxWarp prst="textNoShape">
              <a:avLst/>
            </a:prstTxWarp>
          </a:bodyPr>
          <a:lstStyle/>
          <a:p>
            <a:endParaRPr lang="en-US"/>
          </a:p>
        </p:txBody>
      </p:sp>
      <p:sp>
        <p:nvSpPr>
          <p:cNvPr id="98" name="TextBox 97"/>
          <p:cNvSpPr txBox="1"/>
          <p:nvPr userDrawn="1"/>
        </p:nvSpPr>
        <p:spPr>
          <a:xfrm>
            <a:off x="2130425" y="3052485"/>
            <a:ext cx="15395575" cy="1673087"/>
          </a:xfrm>
          <a:prstGeom prst="rect">
            <a:avLst/>
          </a:prstGeom>
          <a:noFill/>
        </p:spPr>
        <p:txBody>
          <a:bodyPr wrap="square" rtlCol="0">
            <a:spAutoFit/>
          </a:bodyPr>
          <a:lstStyle/>
          <a:p>
            <a:pPr>
              <a:lnSpc>
                <a:spcPct val="114000"/>
              </a:lnSpc>
            </a:pPr>
            <a:r>
              <a:rPr lang="en-US" sz="4800">
                <a:solidFill>
                  <a:schemeClr val="bg1"/>
                </a:solidFill>
                <a:latin typeface="Segoe UI" panose="020B0502040204020203" pitchFamily="34" charset="0"/>
                <a:cs typeface="Segoe UI" panose="020B0502040204020203" pitchFamily="34" charset="0"/>
              </a:rPr>
              <a:t>MACHINE LEARNING, AI </a:t>
            </a:r>
          </a:p>
          <a:p>
            <a:r>
              <a:rPr lang="en-US" sz="4800">
                <a:solidFill>
                  <a:schemeClr val="bg1"/>
                </a:solidFill>
                <a:latin typeface="Segoe UI" panose="020B0502040204020203" pitchFamily="34" charset="0"/>
                <a:cs typeface="Segoe UI" panose="020B0502040204020203" pitchFamily="34" charset="0"/>
              </a:rPr>
              <a:t>&amp; DATA SCIENCE CONFERENCE</a:t>
            </a:r>
          </a:p>
        </p:txBody>
      </p:sp>
      <p:pic>
        <p:nvPicPr>
          <p:cNvPr id="7" name="Picture 6">
            <a:extLst>
              <a:ext uri="{FF2B5EF4-FFF2-40B4-BE49-F238E27FC236}">
                <a16:creationId xmlns:a16="http://schemas.microsoft.com/office/drawing/2014/main" id="{0A68F968-AF43-456E-8D50-7AD612E0413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220108" y="1043905"/>
            <a:ext cx="6009491" cy="1599749"/>
          </a:xfrm>
          <a:prstGeom prst="rect">
            <a:avLst/>
          </a:prstGeom>
        </p:spPr>
      </p:pic>
      <p:grpSp>
        <p:nvGrpSpPr>
          <p:cNvPr id="37" name="Group 36">
            <a:extLst>
              <a:ext uri="{FF2B5EF4-FFF2-40B4-BE49-F238E27FC236}">
                <a16:creationId xmlns:a16="http://schemas.microsoft.com/office/drawing/2014/main" id="{6876551F-CB96-4FB6-BA49-62BC19607479}"/>
              </a:ext>
            </a:extLst>
          </p:cNvPr>
          <p:cNvGrpSpPr/>
          <p:nvPr userDrawn="1"/>
        </p:nvGrpSpPr>
        <p:grpSpPr>
          <a:xfrm>
            <a:off x="12700" y="42449"/>
            <a:ext cx="32905700" cy="3629024"/>
            <a:chOff x="6350" y="40262176"/>
            <a:chExt cx="32905700" cy="3629024"/>
          </a:xfrm>
        </p:grpSpPr>
        <p:sp>
          <p:nvSpPr>
            <p:cNvPr id="38" name="Rectangle 7">
              <a:extLst>
                <a:ext uri="{FF2B5EF4-FFF2-40B4-BE49-F238E27FC236}">
                  <a16:creationId xmlns:a16="http://schemas.microsoft.com/office/drawing/2014/main" id="{9BB34D49-0961-4066-92B6-8D40B1083E76}"/>
                </a:ext>
              </a:extLst>
            </p:cNvPr>
            <p:cNvSpPr>
              <a:spLocks noChangeArrowheads="1"/>
            </p:cNvSpPr>
            <p:nvPr userDrawn="1"/>
          </p:nvSpPr>
          <p:spPr bwMode="auto">
            <a:xfrm>
              <a:off x="6350" y="40262176"/>
              <a:ext cx="32905700" cy="3629024"/>
            </a:xfrm>
            <a:prstGeom prst="rect">
              <a:avLst/>
            </a:prstGeom>
            <a:solidFill>
              <a:srgbClr val="E2E1E2"/>
            </a:solidFill>
            <a:ln>
              <a:noFill/>
            </a:ln>
          </p:spPr>
          <p:txBody>
            <a:bodyPr vert="horz" wrap="square" lIns="91440" tIns="45720" rIns="91440" bIns="45720" numCol="1" anchor="t" anchorCtr="0" compatLnSpc="1">
              <a:prstTxWarp prst="textNoShape">
                <a:avLst/>
              </a:prstTxWarp>
            </a:bodyPr>
            <a:lstStyle/>
            <a:p>
              <a:endParaRPr lang="en-US"/>
            </a:p>
          </p:txBody>
        </p:sp>
        <p:sp>
          <p:nvSpPr>
            <p:cNvPr id="39" name="Rectangle 18">
              <a:extLst>
                <a:ext uri="{FF2B5EF4-FFF2-40B4-BE49-F238E27FC236}">
                  <a16:creationId xmlns:a16="http://schemas.microsoft.com/office/drawing/2014/main" id="{02942094-57C3-46CD-B102-5F993F18830E}"/>
                </a:ext>
              </a:extLst>
            </p:cNvPr>
            <p:cNvSpPr>
              <a:spLocks noChangeArrowheads="1"/>
            </p:cNvSpPr>
            <p:nvPr userDrawn="1"/>
          </p:nvSpPr>
          <p:spPr bwMode="auto">
            <a:xfrm>
              <a:off x="1063625" y="41506775"/>
              <a:ext cx="508000" cy="508000"/>
            </a:xfrm>
            <a:prstGeom prst="rect">
              <a:avLst/>
            </a:prstGeom>
            <a:solidFill>
              <a:srgbClr val="F265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40" name="Group 39">
              <a:extLst>
                <a:ext uri="{FF2B5EF4-FFF2-40B4-BE49-F238E27FC236}">
                  <a16:creationId xmlns:a16="http://schemas.microsoft.com/office/drawing/2014/main" id="{1354E629-FD79-4D81-80D4-B010E5CFDFFB}"/>
                </a:ext>
              </a:extLst>
            </p:cNvPr>
            <p:cNvGrpSpPr/>
            <p:nvPr userDrawn="1"/>
          </p:nvGrpSpPr>
          <p:grpSpPr>
            <a:xfrm>
              <a:off x="1063625" y="41506775"/>
              <a:ext cx="5000625" cy="1066800"/>
              <a:chOff x="1063625" y="41506775"/>
              <a:chExt cx="5000625" cy="1066800"/>
            </a:xfrm>
          </p:grpSpPr>
          <p:sp>
            <p:nvSpPr>
              <p:cNvPr id="41" name="Freeform 9">
                <a:extLst>
                  <a:ext uri="{FF2B5EF4-FFF2-40B4-BE49-F238E27FC236}">
                    <a16:creationId xmlns:a16="http://schemas.microsoft.com/office/drawing/2014/main" id="{3EAEE102-8EE8-4B70-ABDB-84733DEAE2CA}"/>
                  </a:ext>
                </a:extLst>
              </p:cNvPr>
              <p:cNvSpPr>
                <a:spLocks/>
              </p:cNvSpPr>
              <p:nvPr userDrawn="1"/>
            </p:nvSpPr>
            <p:spPr bwMode="auto">
              <a:xfrm>
                <a:off x="2451100" y="41719500"/>
                <a:ext cx="692150" cy="641350"/>
              </a:xfrm>
              <a:custGeom>
                <a:avLst/>
                <a:gdLst>
                  <a:gd name="T0" fmla="*/ 119 w 218"/>
                  <a:gd name="T1" fmla="*/ 127 h 202"/>
                  <a:gd name="T2" fmla="*/ 109 w 218"/>
                  <a:gd name="T3" fmla="*/ 153 h 202"/>
                  <a:gd name="T4" fmla="*/ 109 w 218"/>
                  <a:gd name="T5" fmla="*/ 153 h 202"/>
                  <a:gd name="T6" fmla="*/ 100 w 218"/>
                  <a:gd name="T7" fmla="*/ 127 h 202"/>
                  <a:gd name="T8" fmla="*/ 49 w 218"/>
                  <a:gd name="T9" fmla="*/ 0 h 202"/>
                  <a:gd name="T10" fmla="*/ 0 w 218"/>
                  <a:gd name="T11" fmla="*/ 0 h 202"/>
                  <a:gd name="T12" fmla="*/ 0 w 218"/>
                  <a:gd name="T13" fmla="*/ 202 h 202"/>
                  <a:gd name="T14" fmla="*/ 33 w 218"/>
                  <a:gd name="T15" fmla="*/ 202 h 202"/>
                  <a:gd name="T16" fmla="*/ 33 w 218"/>
                  <a:gd name="T17" fmla="*/ 78 h 202"/>
                  <a:gd name="T18" fmla="*/ 32 w 218"/>
                  <a:gd name="T19" fmla="*/ 51 h 202"/>
                  <a:gd name="T20" fmla="*/ 31 w 218"/>
                  <a:gd name="T21" fmla="*/ 38 h 202"/>
                  <a:gd name="T22" fmla="*/ 32 w 218"/>
                  <a:gd name="T23" fmla="*/ 38 h 202"/>
                  <a:gd name="T24" fmla="*/ 36 w 218"/>
                  <a:gd name="T25" fmla="*/ 55 h 202"/>
                  <a:gd name="T26" fmla="*/ 97 w 218"/>
                  <a:gd name="T27" fmla="*/ 202 h 202"/>
                  <a:gd name="T28" fmla="*/ 120 w 218"/>
                  <a:gd name="T29" fmla="*/ 202 h 202"/>
                  <a:gd name="T30" fmla="*/ 180 w 218"/>
                  <a:gd name="T31" fmla="*/ 54 h 202"/>
                  <a:gd name="T32" fmla="*/ 184 w 218"/>
                  <a:gd name="T33" fmla="*/ 38 h 202"/>
                  <a:gd name="T34" fmla="*/ 185 w 218"/>
                  <a:gd name="T35" fmla="*/ 38 h 202"/>
                  <a:gd name="T36" fmla="*/ 183 w 218"/>
                  <a:gd name="T37" fmla="*/ 74 h 202"/>
                  <a:gd name="T38" fmla="*/ 183 w 218"/>
                  <a:gd name="T39" fmla="*/ 202 h 202"/>
                  <a:gd name="T40" fmla="*/ 218 w 218"/>
                  <a:gd name="T41" fmla="*/ 202 h 202"/>
                  <a:gd name="T42" fmla="*/ 218 w 218"/>
                  <a:gd name="T43" fmla="*/ 0 h 202"/>
                  <a:gd name="T44" fmla="*/ 171 w 218"/>
                  <a:gd name="T45" fmla="*/ 0 h 202"/>
                  <a:gd name="T46" fmla="*/ 119 w 218"/>
                  <a:gd name="T47" fmla="*/ 127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8" h="202">
                    <a:moveTo>
                      <a:pt x="119" y="127"/>
                    </a:moveTo>
                    <a:cubicBezTo>
                      <a:pt x="109" y="153"/>
                      <a:pt x="109" y="153"/>
                      <a:pt x="109" y="153"/>
                    </a:cubicBezTo>
                    <a:cubicBezTo>
                      <a:pt x="109" y="153"/>
                      <a:pt x="109" y="153"/>
                      <a:pt x="109" y="153"/>
                    </a:cubicBezTo>
                    <a:cubicBezTo>
                      <a:pt x="107" y="147"/>
                      <a:pt x="104" y="138"/>
                      <a:pt x="100" y="127"/>
                    </a:cubicBezTo>
                    <a:cubicBezTo>
                      <a:pt x="49" y="0"/>
                      <a:pt x="49" y="0"/>
                      <a:pt x="49" y="0"/>
                    </a:cubicBezTo>
                    <a:cubicBezTo>
                      <a:pt x="0" y="0"/>
                      <a:pt x="0" y="0"/>
                      <a:pt x="0" y="0"/>
                    </a:cubicBezTo>
                    <a:cubicBezTo>
                      <a:pt x="0" y="202"/>
                      <a:pt x="0" y="202"/>
                      <a:pt x="0" y="202"/>
                    </a:cubicBezTo>
                    <a:cubicBezTo>
                      <a:pt x="33" y="202"/>
                      <a:pt x="33" y="202"/>
                      <a:pt x="33" y="202"/>
                    </a:cubicBezTo>
                    <a:cubicBezTo>
                      <a:pt x="33" y="78"/>
                      <a:pt x="33" y="78"/>
                      <a:pt x="33" y="78"/>
                    </a:cubicBezTo>
                    <a:cubicBezTo>
                      <a:pt x="33" y="70"/>
                      <a:pt x="32" y="61"/>
                      <a:pt x="32" y="51"/>
                    </a:cubicBezTo>
                    <a:cubicBezTo>
                      <a:pt x="32" y="45"/>
                      <a:pt x="31" y="41"/>
                      <a:pt x="31" y="38"/>
                    </a:cubicBezTo>
                    <a:cubicBezTo>
                      <a:pt x="32" y="38"/>
                      <a:pt x="32" y="38"/>
                      <a:pt x="32" y="38"/>
                    </a:cubicBezTo>
                    <a:cubicBezTo>
                      <a:pt x="33" y="45"/>
                      <a:pt x="35" y="51"/>
                      <a:pt x="36" y="55"/>
                    </a:cubicBezTo>
                    <a:cubicBezTo>
                      <a:pt x="97" y="202"/>
                      <a:pt x="97" y="202"/>
                      <a:pt x="97" y="202"/>
                    </a:cubicBezTo>
                    <a:cubicBezTo>
                      <a:pt x="120" y="202"/>
                      <a:pt x="120" y="202"/>
                      <a:pt x="120" y="202"/>
                    </a:cubicBezTo>
                    <a:cubicBezTo>
                      <a:pt x="180" y="54"/>
                      <a:pt x="180" y="54"/>
                      <a:pt x="180" y="54"/>
                    </a:cubicBezTo>
                    <a:cubicBezTo>
                      <a:pt x="181" y="50"/>
                      <a:pt x="183" y="44"/>
                      <a:pt x="184" y="38"/>
                    </a:cubicBezTo>
                    <a:cubicBezTo>
                      <a:pt x="185" y="38"/>
                      <a:pt x="185" y="38"/>
                      <a:pt x="185" y="38"/>
                    </a:cubicBezTo>
                    <a:cubicBezTo>
                      <a:pt x="184" y="52"/>
                      <a:pt x="183" y="66"/>
                      <a:pt x="183" y="74"/>
                    </a:cubicBezTo>
                    <a:cubicBezTo>
                      <a:pt x="183" y="202"/>
                      <a:pt x="183" y="202"/>
                      <a:pt x="183" y="202"/>
                    </a:cubicBezTo>
                    <a:cubicBezTo>
                      <a:pt x="218" y="202"/>
                      <a:pt x="218" y="202"/>
                      <a:pt x="218" y="202"/>
                    </a:cubicBezTo>
                    <a:cubicBezTo>
                      <a:pt x="218" y="0"/>
                      <a:pt x="218" y="0"/>
                      <a:pt x="218" y="0"/>
                    </a:cubicBezTo>
                    <a:cubicBezTo>
                      <a:pt x="171" y="0"/>
                      <a:pt x="171" y="0"/>
                      <a:pt x="171" y="0"/>
                    </a:cubicBezTo>
                    <a:lnTo>
                      <a:pt x="119" y="127"/>
                    </a:lnTo>
                    <a:close/>
                  </a:path>
                </a:pathLst>
              </a:custGeom>
              <a:solidFill>
                <a:srgbClr val="6F71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Rectangle 10">
                <a:extLst>
                  <a:ext uri="{FF2B5EF4-FFF2-40B4-BE49-F238E27FC236}">
                    <a16:creationId xmlns:a16="http://schemas.microsoft.com/office/drawing/2014/main" id="{46E576AA-33BC-420E-8DF9-3E19F850BA66}"/>
                  </a:ext>
                </a:extLst>
              </p:cNvPr>
              <p:cNvSpPr>
                <a:spLocks noChangeArrowheads="1"/>
              </p:cNvSpPr>
              <p:nvPr userDrawn="1"/>
            </p:nvSpPr>
            <p:spPr bwMode="auto">
              <a:xfrm>
                <a:off x="3248025" y="41900475"/>
                <a:ext cx="107950" cy="460375"/>
              </a:xfrm>
              <a:prstGeom prst="rect">
                <a:avLst/>
              </a:prstGeom>
              <a:solidFill>
                <a:srgbClr val="6F71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11">
                <a:extLst>
                  <a:ext uri="{FF2B5EF4-FFF2-40B4-BE49-F238E27FC236}">
                    <a16:creationId xmlns:a16="http://schemas.microsoft.com/office/drawing/2014/main" id="{7BAD5B78-E535-41EF-A7D9-0F5B3BE41A62}"/>
                  </a:ext>
                </a:extLst>
              </p:cNvPr>
              <p:cNvSpPr>
                <a:spLocks/>
              </p:cNvSpPr>
              <p:nvPr userDrawn="1"/>
            </p:nvSpPr>
            <p:spPr bwMode="auto">
              <a:xfrm>
                <a:off x="3238500" y="41706800"/>
                <a:ext cx="130175" cy="123825"/>
              </a:xfrm>
              <a:custGeom>
                <a:avLst/>
                <a:gdLst>
                  <a:gd name="T0" fmla="*/ 20 w 41"/>
                  <a:gd name="T1" fmla="*/ 0 h 39"/>
                  <a:gd name="T2" fmla="*/ 6 w 41"/>
                  <a:gd name="T3" fmla="*/ 6 h 39"/>
                  <a:gd name="T4" fmla="*/ 0 w 41"/>
                  <a:gd name="T5" fmla="*/ 20 h 39"/>
                  <a:gd name="T6" fmla="*/ 6 w 41"/>
                  <a:gd name="T7" fmla="*/ 34 h 39"/>
                  <a:gd name="T8" fmla="*/ 20 w 41"/>
                  <a:gd name="T9" fmla="*/ 39 h 39"/>
                  <a:gd name="T10" fmla="*/ 35 w 41"/>
                  <a:gd name="T11" fmla="*/ 34 h 39"/>
                  <a:gd name="T12" fmla="*/ 41 w 41"/>
                  <a:gd name="T13" fmla="*/ 20 h 39"/>
                  <a:gd name="T14" fmla="*/ 35 w 41"/>
                  <a:gd name="T15" fmla="*/ 6 h 39"/>
                  <a:gd name="T16" fmla="*/ 20 w 41"/>
                  <a:gd name="T17"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39">
                    <a:moveTo>
                      <a:pt x="20" y="0"/>
                    </a:moveTo>
                    <a:cubicBezTo>
                      <a:pt x="15" y="0"/>
                      <a:pt x="10" y="2"/>
                      <a:pt x="6" y="6"/>
                    </a:cubicBezTo>
                    <a:cubicBezTo>
                      <a:pt x="2" y="10"/>
                      <a:pt x="0" y="14"/>
                      <a:pt x="0" y="20"/>
                    </a:cubicBezTo>
                    <a:cubicBezTo>
                      <a:pt x="0" y="25"/>
                      <a:pt x="2" y="30"/>
                      <a:pt x="6" y="34"/>
                    </a:cubicBezTo>
                    <a:cubicBezTo>
                      <a:pt x="10" y="37"/>
                      <a:pt x="15" y="39"/>
                      <a:pt x="20" y="39"/>
                    </a:cubicBezTo>
                    <a:cubicBezTo>
                      <a:pt x="26" y="39"/>
                      <a:pt x="31" y="37"/>
                      <a:pt x="35" y="34"/>
                    </a:cubicBezTo>
                    <a:cubicBezTo>
                      <a:pt x="39" y="30"/>
                      <a:pt x="41" y="25"/>
                      <a:pt x="41" y="20"/>
                    </a:cubicBezTo>
                    <a:cubicBezTo>
                      <a:pt x="41" y="14"/>
                      <a:pt x="39" y="10"/>
                      <a:pt x="35" y="6"/>
                    </a:cubicBezTo>
                    <a:cubicBezTo>
                      <a:pt x="31" y="2"/>
                      <a:pt x="26" y="0"/>
                      <a:pt x="20" y="0"/>
                    </a:cubicBezTo>
                    <a:close/>
                  </a:path>
                </a:pathLst>
              </a:custGeom>
              <a:solidFill>
                <a:srgbClr val="6F71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2">
                <a:extLst>
                  <a:ext uri="{FF2B5EF4-FFF2-40B4-BE49-F238E27FC236}">
                    <a16:creationId xmlns:a16="http://schemas.microsoft.com/office/drawing/2014/main" id="{29D2DE4B-69F6-4D1B-A97D-DF26FEC273D5}"/>
                  </a:ext>
                </a:extLst>
              </p:cNvPr>
              <p:cNvSpPr>
                <a:spLocks/>
              </p:cNvSpPr>
              <p:nvPr userDrawn="1"/>
            </p:nvSpPr>
            <p:spPr bwMode="auto">
              <a:xfrm>
                <a:off x="3429000" y="41890950"/>
                <a:ext cx="358775" cy="479425"/>
              </a:xfrm>
              <a:custGeom>
                <a:avLst/>
                <a:gdLst>
                  <a:gd name="T0" fmla="*/ 97 w 113"/>
                  <a:gd name="T1" fmla="*/ 2 h 151"/>
                  <a:gd name="T2" fmla="*/ 78 w 113"/>
                  <a:gd name="T3" fmla="*/ 0 h 151"/>
                  <a:gd name="T4" fmla="*/ 37 w 113"/>
                  <a:gd name="T5" fmla="*/ 10 h 151"/>
                  <a:gd name="T6" fmla="*/ 10 w 113"/>
                  <a:gd name="T7" fmla="*/ 38 h 151"/>
                  <a:gd name="T8" fmla="*/ 0 w 113"/>
                  <a:gd name="T9" fmla="*/ 79 h 151"/>
                  <a:gd name="T10" fmla="*/ 9 w 113"/>
                  <a:gd name="T11" fmla="*/ 117 h 151"/>
                  <a:gd name="T12" fmla="*/ 35 w 113"/>
                  <a:gd name="T13" fmla="*/ 142 h 151"/>
                  <a:gd name="T14" fmla="*/ 72 w 113"/>
                  <a:gd name="T15" fmla="*/ 151 h 151"/>
                  <a:gd name="T16" fmla="*/ 113 w 113"/>
                  <a:gd name="T17" fmla="*/ 142 h 151"/>
                  <a:gd name="T18" fmla="*/ 113 w 113"/>
                  <a:gd name="T19" fmla="*/ 142 h 151"/>
                  <a:gd name="T20" fmla="*/ 113 w 113"/>
                  <a:gd name="T21" fmla="*/ 110 h 151"/>
                  <a:gd name="T22" fmla="*/ 112 w 113"/>
                  <a:gd name="T23" fmla="*/ 111 h 151"/>
                  <a:gd name="T24" fmla="*/ 95 w 113"/>
                  <a:gd name="T25" fmla="*/ 120 h 151"/>
                  <a:gd name="T26" fmla="*/ 79 w 113"/>
                  <a:gd name="T27" fmla="*/ 123 h 151"/>
                  <a:gd name="T28" fmla="*/ 47 w 113"/>
                  <a:gd name="T29" fmla="*/ 111 h 151"/>
                  <a:gd name="T30" fmla="*/ 35 w 113"/>
                  <a:gd name="T31" fmla="*/ 77 h 151"/>
                  <a:gd name="T32" fmla="*/ 48 w 113"/>
                  <a:gd name="T33" fmla="*/ 41 h 151"/>
                  <a:gd name="T34" fmla="*/ 80 w 113"/>
                  <a:gd name="T35" fmla="*/ 28 h 151"/>
                  <a:gd name="T36" fmla="*/ 112 w 113"/>
                  <a:gd name="T37" fmla="*/ 39 h 151"/>
                  <a:gd name="T38" fmla="*/ 113 w 113"/>
                  <a:gd name="T39" fmla="*/ 40 h 151"/>
                  <a:gd name="T40" fmla="*/ 113 w 113"/>
                  <a:gd name="T41" fmla="*/ 8 h 151"/>
                  <a:gd name="T42" fmla="*/ 113 w 113"/>
                  <a:gd name="T43" fmla="*/ 7 h 151"/>
                  <a:gd name="T44" fmla="*/ 97 w 113"/>
                  <a:gd name="T45" fmla="*/ 2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3" h="151">
                    <a:moveTo>
                      <a:pt x="97" y="2"/>
                    </a:moveTo>
                    <a:cubicBezTo>
                      <a:pt x="91" y="1"/>
                      <a:pt x="84" y="0"/>
                      <a:pt x="78" y="0"/>
                    </a:cubicBezTo>
                    <a:cubicBezTo>
                      <a:pt x="63" y="0"/>
                      <a:pt x="49" y="3"/>
                      <a:pt x="37" y="10"/>
                    </a:cubicBezTo>
                    <a:cubicBezTo>
                      <a:pt x="25" y="17"/>
                      <a:pt x="16" y="26"/>
                      <a:pt x="10" y="38"/>
                    </a:cubicBezTo>
                    <a:cubicBezTo>
                      <a:pt x="3" y="50"/>
                      <a:pt x="0" y="64"/>
                      <a:pt x="0" y="79"/>
                    </a:cubicBezTo>
                    <a:cubicBezTo>
                      <a:pt x="0" y="93"/>
                      <a:pt x="3" y="106"/>
                      <a:pt x="9" y="117"/>
                    </a:cubicBezTo>
                    <a:cubicBezTo>
                      <a:pt x="15" y="128"/>
                      <a:pt x="24" y="136"/>
                      <a:pt x="35" y="142"/>
                    </a:cubicBezTo>
                    <a:cubicBezTo>
                      <a:pt x="46" y="148"/>
                      <a:pt x="58" y="151"/>
                      <a:pt x="72" y="151"/>
                    </a:cubicBezTo>
                    <a:cubicBezTo>
                      <a:pt x="88" y="151"/>
                      <a:pt x="102" y="148"/>
                      <a:pt x="113" y="142"/>
                    </a:cubicBezTo>
                    <a:cubicBezTo>
                      <a:pt x="113" y="142"/>
                      <a:pt x="113" y="142"/>
                      <a:pt x="113" y="142"/>
                    </a:cubicBezTo>
                    <a:cubicBezTo>
                      <a:pt x="113" y="110"/>
                      <a:pt x="113" y="110"/>
                      <a:pt x="113" y="110"/>
                    </a:cubicBezTo>
                    <a:cubicBezTo>
                      <a:pt x="112" y="111"/>
                      <a:pt x="112" y="111"/>
                      <a:pt x="112" y="111"/>
                    </a:cubicBezTo>
                    <a:cubicBezTo>
                      <a:pt x="107" y="115"/>
                      <a:pt x="101" y="118"/>
                      <a:pt x="95" y="120"/>
                    </a:cubicBezTo>
                    <a:cubicBezTo>
                      <a:pt x="89" y="122"/>
                      <a:pt x="84" y="123"/>
                      <a:pt x="79" y="123"/>
                    </a:cubicBezTo>
                    <a:cubicBezTo>
                      <a:pt x="66" y="123"/>
                      <a:pt x="55" y="119"/>
                      <a:pt x="47" y="111"/>
                    </a:cubicBezTo>
                    <a:cubicBezTo>
                      <a:pt x="39" y="103"/>
                      <a:pt x="35" y="91"/>
                      <a:pt x="35" y="77"/>
                    </a:cubicBezTo>
                    <a:cubicBezTo>
                      <a:pt x="35" y="62"/>
                      <a:pt x="40" y="50"/>
                      <a:pt x="48" y="41"/>
                    </a:cubicBezTo>
                    <a:cubicBezTo>
                      <a:pt x="56" y="33"/>
                      <a:pt x="66" y="28"/>
                      <a:pt x="80" y="28"/>
                    </a:cubicBezTo>
                    <a:cubicBezTo>
                      <a:pt x="91" y="28"/>
                      <a:pt x="102" y="32"/>
                      <a:pt x="112" y="39"/>
                    </a:cubicBezTo>
                    <a:cubicBezTo>
                      <a:pt x="113" y="40"/>
                      <a:pt x="113" y="40"/>
                      <a:pt x="113" y="40"/>
                    </a:cubicBezTo>
                    <a:cubicBezTo>
                      <a:pt x="113" y="8"/>
                      <a:pt x="113" y="8"/>
                      <a:pt x="113" y="8"/>
                    </a:cubicBezTo>
                    <a:cubicBezTo>
                      <a:pt x="113" y="7"/>
                      <a:pt x="113" y="7"/>
                      <a:pt x="113" y="7"/>
                    </a:cubicBezTo>
                    <a:cubicBezTo>
                      <a:pt x="109" y="5"/>
                      <a:pt x="104" y="3"/>
                      <a:pt x="97" y="2"/>
                    </a:cubicBezTo>
                    <a:close/>
                  </a:path>
                </a:pathLst>
              </a:custGeom>
              <a:solidFill>
                <a:srgbClr val="6F71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13">
                <a:extLst>
                  <a:ext uri="{FF2B5EF4-FFF2-40B4-BE49-F238E27FC236}">
                    <a16:creationId xmlns:a16="http://schemas.microsoft.com/office/drawing/2014/main" id="{BD657735-1CFB-4B69-866E-DA361556D391}"/>
                  </a:ext>
                </a:extLst>
              </p:cNvPr>
              <p:cNvSpPr>
                <a:spLocks/>
              </p:cNvSpPr>
              <p:nvPr userDrawn="1"/>
            </p:nvSpPr>
            <p:spPr bwMode="auto">
              <a:xfrm>
                <a:off x="3870325" y="41894125"/>
                <a:ext cx="266700" cy="466725"/>
              </a:xfrm>
              <a:custGeom>
                <a:avLst/>
                <a:gdLst>
                  <a:gd name="T0" fmla="*/ 70 w 84"/>
                  <a:gd name="T1" fmla="*/ 0 h 147"/>
                  <a:gd name="T2" fmla="*/ 47 w 84"/>
                  <a:gd name="T3" fmla="*/ 8 h 147"/>
                  <a:gd name="T4" fmla="*/ 34 w 84"/>
                  <a:gd name="T5" fmla="*/ 27 h 147"/>
                  <a:gd name="T6" fmla="*/ 34 w 84"/>
                  <a:gd name="T7" fmla="*/ 27 h 147"/>
                  <a:gd name="T8" fmla="*/ 34 w 84"/>
                  <a:gd name="T9" fmla="*/ 2 h 147"/>
                  <a:gd name="T10" fmla="*/ 0 w 84"/>
                  <a:gd name="T11" fmla="*/ 2 h 147"/>
                  <a:gd name="T12" fmla="*/ 0 w 84"/>
                  <a:gd name="T13" fmla="*/ 147 h 147"/>
                  <a:gd name="T14" fmla="*/ 34 w 84"/>
                  <a:gd name="T15" fmla="*/ 147 h 147"/>
                  <a:gd name="T16" fmla="*/ 34 w 84"/>
                  <a:gd name="T17" fmla="*/ 73 h 147"/>
                  <a:gd name="T18" fmla="*/ 42 w 84"/>
                  <a:gd name="T19" fmla="*/ 42 h 147"/>
                  <a:gd name="T20" fmla="*/ 64 w 84"/>
                  <a:gd name="T21" fmla="*/ 31 h 147"/>
                  <a:gd name="T22" fmla="*/ 75 w 84"/>
                  <a:gd name="T23" fmla="*/ 32 h 147"/>
                  <a:gd name="T24" fmla="*/ 83 w 84"/>
                  <a:gd name="T25" fmla="*/ 35 h 147"/>
                  <a:gd name="T26" fmla="*/ 84 w 84"/>
                  <a:gd name="T27" fmla="*/ 36 h 147"/>
                  <a:gd name="T28" fmla="*/ 84 w 84"/>
                  <a:gd name="T29" fmla="*/ 2 h 147"/>
                  <a:gd name="T30" fmla="*/ 83 w 84"/>
                  <a:gd name="T31" fmla="*/ 2 h 147"/>
                  <a:gd name="T32" fmla="*/ 70 w 84"/>
                  <a:gd name="T33" fmla="*/ 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4" h="147">
                    <a:moveTo>
                      <a:pt x="70" y="0"/>
                    </a:moveTo>
                    <a:cubicBezTo>
                      <a:pt x="62" y="0"/>
                      <a:pt x="54" y="3"/>
                      <a:pt x="47" y="8"/>
                    </a:cubicBezTo>
                    <a:cubicBezTo>
                      <a:pt x="42" y="13"/>
                      <a:pt x="37" y="19"/>
                      <a:pt x="34" y="27"/>
                    </a:cubicBezTo>
                    <a:cubicBezTo>
                      <a:pt x="34" y="27"/>
                      <a:pt x="34" y="27"/>
                      <a:pt x="34" y="27"/>
                    </a:cubicBezTo>
                    <a:cubicBezTo>
                      <a:pt x="34" y="2"/>
                      <a:pt x="34" y="2"/>
                      <a:pt x="34" y="2"/>
                    </a:cubicBezTo>
                    <a:cubicBezTo>
                      <a:pt x="0" y="2"/>
                      <a:pt x="0" y="2"/>
                      <a:pt x="0" y="2"/>
                    </a:cubicBezTo>
                    <a:cubicBezTo>
                      <a:pt x="0" y="147"/>
                      <a:pt x="0" y="147"/>
                      <a:pt x="0" y="147"/>
                    </a:cubicBezTo>
                    <a:cubicBezTo>
                      <a:pt x="34" y="147"/>
                      <a:pt x="34" y="147"/>
                      <a:pt x="34" y="147"/>
                    </a:cubicBezTo>
                    <a:cubicBezTo>
                      <a:pt x="34" y="73"/>
                      <a:pt x="34" y="73"/>
                      <a:pt x="34" y="73"/>
                    </a:cubicBezTo>
                    <a:cubicBezTo>
                      <a:pt x="34" y="60"/>
                      <a:pt x="37" y="50"/>
                      <a:pt x="42" y="42"/>
                    </a:cubicBezTo>
                    <a:cubicBezTo>
                      <a:pt x="48" y="35"/>
                      <a:pt x="55" y="31"/>
                      <a:pt x="64" y="31"/>
                    </a:cubicBezTo>
                    <a:cubicBezTo>
                      <a:pt x="67" y="31"/>
                      <a:pt x="71" y="31"/>
                      <a:pt x="75" y="32"/>
                    </a:cubicBezTo>
                    <a:cubicBezTo>
                      <a:pt x="78" y="33"/>
                      <a:pt x="81" y="34"/>
                      <a:pt x="83" y="35"/>
                    </a:cubicBezTo>
                    <a:cubicBezTo>
                      <a:pt x="84" y="36"/>
                      <a:pt x="84" y="36"/>
                      <a:pt x="84" y="36"/>
                    </a:cubicBezTo>
                    <a:cubicBezTo>
                      <a:pt x="84" y="2"/>
                      <a:pt x="84" y="2"/>
                      <a:pt x="84" y="2"/>
                    </a:cubicBezTo>
                    <a:cubicBezTo>
                      <a:pt x="83" y="2"/>
                      <a:pt x="83" y="2"/>
                      <a:pt x="83" y="2"/>
                    </a:cubicBezTo>
                    <a:cubicBezTo>
                      <a:pt x="80" y="1"/>
                      <a:pt x="76" y="0"/>
                      <a:pt x="70" y="0"/>
                    </a:cubicBezTo>
                    <a:close/>
                  </a:path>
                </a:pathLst>
              </a:custGeom>
              <a:solidFill>
                <a:srgbClr val="6F71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14">
                <a:extLst>
                  <a:ext uri="{FF2B5EF4-FFF2-40B4-BE49-F238E27FC236}">
                    <a16:creationId xmlns:a16="http://schemas.microsoft.com/office/drawing/2014/main" id="{6D7E376C-844E-46AE-AE25-D3B7CCA9DA90}"/>
                  </a:ext>
                </a:extLst>
              </p:cNvPr>
              <p:cNvSpPr>
                <a:spLocks noEditPoints="1"/>
              </p:cNvSpPr>
              <p:nvPr userDrawn="1"/>
            </p:nvSpPr>
            <p:spPr bwMode="auto">
              <a:xfrm>
                <a:off x="4143375" y="41890950"/>
                <a:ext cx="469900" cy="479425"/>
              </a:xfrm>
              <a:custGeom>
                <a:avLst/>
                <a:gdLst>
                  <a:gd name="T0" fmla="*/ 76 w 148"/>
                  <a:gd name="T1" fmla="*/ 0 h 151"/>
                  <a:gd name="T2" fmla="*/ 20 w 148"/>
                  <a:gd name="T3" fmla="*/ 21 h 151"/>
                  <a:gd name="T4" fmla="*/ 0 w 148"/>
                  <a:gd name="T5" fmla="*/ 77 h 151"/>
                  <a:gd name="T6" fmla="*/ 20 w 148"/>
                  <a:gd name="T7" fmla="*/ 131 h 151"/>
                  <a:gd name="T8" fmla="*/ 73 w 148"/>
                  <a:gd name="T9" fmla="*/ 151 h 151"/>
                  <a:gd name="T10" fmla="*/ 128 w 148"/>
                  <a:gd name="T11" fmla="*/ 130 h 151"/>
                  <a:gd name="T12" fmla="*/ 148 w 148"/>
                  <a:gd name="T13" fmla="*/ 74 h 151"/>
                  <a:gd name="T14" fmla="*/ 129 w 148"/>
                  <a:gd name="T15" fmla="*/ 20 h 151"/>
                  <a:gd name="T16" fmla="*/ 76 w 148"/>
                  <a:gd name="T17" fmla="*/ 0 h 151"/>
                  <a:gd name="T18" fmla="*/ 103 w 148"/>
                  <a:gd name="T19" fmla="*/ 111 h 151"/>
                  <a:gd name="T20" fmla="*/ 75 w 148"/>
                  <a:gd name="T21" fmla="*/ 123 h 151"/>
                  <a:gd name="T22" fmla="*/ 46 w 148"/>
                  <a:gd name="T23" fmla="*/ 111 h 151"/>
                  <a:gd name="T24" fmla="*/ 35 w 148"/>
                  <a:gd name="T25" fmla="*/ 76 h 151"/>
                  <a:gd name="T26" fmla="*/ 46 w 148"/>
                  <a:gd name="T27" fmla="*/ 41 h 151"/>
                  <a:gd name="T28" fmla="*/ 75 w 148"/>
                  <a:gd name="T29" fmla="*/ 28 h 151"/>
                  <a:gd name="T30" fmla="*/ 103 w 148"/>
                  <a:gd name="T31" fmla="*/ 40 h 151"/>
                  <a:gd name="T32" fmla="*/ 113 w 148"/>
                  <a:gd name="T33" fmla="*/ 75 h 151"/>
                  <a:gd name="T34" fmla="*/ 103 w 148"/>
                  <a:gd name="T35" fmla="*/ 11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8" h="151">
                    <a:moveTo>
                      <a:pt x="76" y="0"/>
                    </a:moveTo>
                    <a:cubicBezTo>
                      <a:pt x="53" y="0"/>
                      <a:pt x="34" y="7"/>
                      <a:pt x="20" y="21"/>
                    </a:cubicBezTo>
                    <a:cubicBezTo>
                      <a:pt x="7" y="34"/>
                      <a:pt x="0" y="54"/>
                      <a:pt x="0" y="77"/>
                    </a:cubicBezTo>
                    <a:cubicBezTo>
                      <a:pt x="0" y="100"/>
                      <a:pt x="7" y="118"/>
                      <a:pt x="20" y="131"/>
                    </a:cubicBezTo>
                    <a:cubicBezTo>
                      <a:pt x="33" y="145"/>
                      <a:pt x="51" y="151"/>
                      <a:pt x="73" y="151"/>
                    </a:cubicBezTo>
                    <a:cubicBezTo>
                      <a:pt x="96" y="151"/>
                      <a:pt x="115" y="144"/>
                      <a:pt x="128" y="130"/>
                    </a:cubicBezTo>
                    <a:cubicBezTo>
                      <a:pt x="142" y="116"/>
                      <a:pt x="148" y="98"/>
                      <a:pt x="148" y="74"/>
                    </a:cubicBezTo>
                    <a:cubicBezTo>
                      <a:pt x="148" y="51"/>
                      <a:pt x="142" y="33"/>
                      <a:pt x="129" y="20"/>
                    </a:cubicBezTo>
                    <a:cubicBezTo>
                      <a:pt x="117" y="7"/>
                      <a:pt x="99" y="0"/>
                      <a:pt x="76" y="0"/>
                    </a:cubicBezTo>
                    <a:close/>
                    <a:moveTo>
                      <a:pt x="103" y="111"/>
                    </a:moveTo>
                    <a:cubicBezTo>
                      <a:pt x="97" y="119"/>
                      <a:pt x="87" y="123"/>
                      <a:pt x="75" y="123"/>
                    </a:cubicBezTo>
                    <a:cubicBezTo>
                      <a:pt x="62" y="123"/>
                      <a:pt x="53" y="119"/>
                      <a:pt x="46" y="111"/>
                    </a:cubicBezTo>
                    <a:cubicBezTo>
                      <a:pt x="39" y="103"/>
                      <a:pt x="35" y="91"/>
                      <a:pt x="35" y="76"/>
                    </a:cubicBezTo>
                    <a:cubicBezTo>
                      <a:pt x="35" y="61"/>
                      <a:pt x="39" y="49"/>
                      <a:pt x="46" y="41"/>
                    </a:cubicBezTo>
                    <a:cubicBezTo>
                      <a:pt x="53" y="32"/>
                      <a:pt x="62" y="28"/>
                      <a:pt x="75" y="28"/>
                    </a:cubicBezTo>
                    <a:cubicBezTo>
                      <a:pt x="87" y="28"/>
                      <a:pt x="96" y="32"/>
                      <a:pt x="103" y="40"/>
                    </a:cubicBezTo>
                    <a:cubicBezTo>
                      <a:pt x="110" y="48"/>
                      <a:pt x="113" y="60"/>
                      <a:pt x="113" y="75"/>
                    </a:cubicBezTo>
                    <a:cubicBezTo>
                      <a:pt x="113" y="91"/>
                      <a:pt x="110" y="103"/>
                      <a:pt x="103" y="111"/>
                    </a:cubicBezTo>
                    <a:close/>
                  </a:path>
                </a:pathLst>
              </a:custGeom>
              <a:solidFill>
                <a:srgbClr val="6F71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15">
                <a:extLst>
                  <a:ext uri="{FF2B5EF4-FFF2-40B4-BE49-F238E27FC236}">
                    <a16:creationId xmlns:a16="http://schemas.microsoft.com/office/drawing/2014/main" id="{CFD5C4D6-D6A0-484A-876B-C16BB9198651}"/>
                  </a:ext>
                </a:extLst>
              </p:cNvPr>
              <p:cNvSpPr>
                <a:spLocks/>
              </p:cNvSpPr>
              <p:nvPr userDrawn="1"/>
            </p:nvSpPr>
            <p:spPr bwMode="auto">
              <a:xfrm>
                <a:off x="4667250" y="41890950"/>
                <a:ext cx="304800" cy="479425"/>
              </a:xfrm>
              <a:custGeom>
                <a:avLst/>
                <a:gdLst>
                  <a:gd name="T0" fmla="*/ 59 w 96"/>
                  <a:gd name="T1" fmla="*/ 63 h 151"/>
                  <a:gd name="T2" fmla="*/ 38 w 96"/>
                  <a:gd name="T3" fmla="*/ 53 h 151"/>
                  <a:gd name="T4" fmla="*/ 34 w 96"/>
                  <a:gd name="T5" fmla="*/ 41 h 151"/>
                  <a:gd name="T6" fmla="*/ 39 w 96"/>
                  <a:gd name="T7" fmla="*/ 31 h 151"/>
                  <a:gd name="T8" fmla="*/ 54 w 96"/>
                  <a:gd name="T9" fmla="*/ 27 h 151"/>
                  <a:gd name="T10" fmla="*/ 72 w 96"/>
                  <a:gd name="T11" fmla="*/ 30 h 151"/>
                  <a:gd name="T12" fmla="*/ 87 w 96"/>
                  <a:gd name="T13" fmla="*/ 37 h 151"/>
                  <a:gd name="T14" fmla="*/ 88 w 96"/>
                  <a:gd name="T15" fmla="*/ 38 h 151"/>
                  <a:gd name="T16" fmla="*/ 88 w 96"/>
                  <a:gd name="T17" fmla="*/ 6 h 151"/>
                  <a:gd name="T18" fmla="*/ 88 w 96"/>
                  <a:gd name="T19" fmla="*/ 6 h 151"/>
                  <a:gd name="T20" fmla="*/ 72 w 96"/>
                  <a:gd name="T21" fmla="*/ 2 h 151"/>
                  <a:gd name="T22" fmla="*/ 55 w 96"/>
                  <a:gd name="T23" fmla="*/ 0 h 151"/>
                  <a:gd name="T24" fmla="*/ 15 w 96"/>
                  <a:gd name="T25" fmla="*/ 12 h 151"/>
                  <a:gd name="T26" fmla="*/ 0 w 96"/>
                  <a:gd name="T27" fmla="*/ 44 h 151"/>
                  <a:gd name="T28" fmla="*/ 3 w 96"/>
                  <a:gd name="T29" fmla="*/ 62 h 151"/>
                  <a:gd name="T30" fmla="*/ 13 w 96"/>
                  <a:gd name="T31" fmla="*/ 76 h 151"/>
                  <a:gd name="T32" fmla="*/ 34 w 96"/>
                  <a:gd name="T33" fmla="*/ 87 h 151"/>
                  <a:gd name="T34" fmla="*/ 52 w 96"/>
                  <a:gd name="T35" fmla="*/ 95 h 151"/>
                  <a:gd name="T36" fmla="*/ 59 w 96"/>
                  <a:gd name="T37" fmla="*/ 102 h 151"/>
                  <a:gd name="T38" fmla="*/ 62 w 96"/>
                  <a:gd name="T39" fmla="*/ 110 h 151"/>
                  <a:gd name="T40" fmla="*/ 39 w 96"/>
                  <a:gd name="T41" fmla="*/ 124 h 151"/>
                  <a:gd name="T42" fmla="*/ 21 w 96"/>
                  <a:gd name="T43" fmla="*/ 121 h 151"/>
                  <a:gd name="T44" fmla="*/ 1 w 96"/>
                  <a:gd name="T45" fmla="*/ 111 h 151"/>
                  <a:gd name="T46" fmla="*/ 0 w 96"/>
                  <a:gd name="T47" fmla="*/ 110 h 151"/>
                  <a:gd name="T48" fmla="*/ 0 w 96"/>
                  <a:gd name="T49" fmla="*/ 143 h 151"/>
                  <a:gd name="T50" fmla="*/ 0 w 96"/>
                  <a:gd name="T51" fmla="*/ 144 h 151"/>
                  <a:gd name="T52" fmla="*/ 19 w 96"/>
                  <a:gd name="T53" fmla="*/ 149 h 151"/>
                  <a:gd name="T54" fmla="*/ 38 w 96"/>
                  <a:gd name="T55" fmla="*/ 151 h 151"/>
                  <a:gd name="T56" fmla="*/ 80 w 96"/>
                  <a:gd name="T57" fmla="*/ 139 h 151"/>
                  <a:gd name="T58" fmla="*/ 96 w 96"/>
                  <a:gd name="T59" fmla="*/ 106 h 151"/>
                  <a:gd name="T60" fmla="*/ 87 w 96"/>
                  <a:gd name="T61" fmla="*/ 81 h 151"/>
                  <a:gd name="T62" fmla="*/ 59 w 96"/>
                  <a:gd name="T63" fmla="*/ 63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 h="151">
                    <a:moveTo>
                      <a:pt x="59" y="63"/>
                    </a:moveTo>
                    <a:cubicBezTo>
                      <a:pt x="48" y="59"/>
                      <a:pt x="41" y="55"/>
                      <a:pt x="38" y="53"/>
                    </a:cubicBezTo>
                    <a:cubicBezTo>
                      <a:pt x="36" y="50"/>
                      <a:pt x="34" y="46"/>
                      <a:pt x="34" y="41"/>
                    </a:cubicBezTo>
                    <a:cubicBezTo>
                      <a:pt x="34" y="37"/>
                      <a:pt x="36" y="34"/>
                      <a:pt x="39" y="31"/>
                    </a:cubicBezTo>
                    <a:cubicBezTo>
                      <a:pt x="43" y="28"/>
                      <a:pt x="48" y="27"/>
                      <a:pt x="54" y="27"/>
                    </a:cubicBezTo>
                    <a:cubicBezTo>
                      <a:pt x="60" y="27"/>
                      <a:pt x="66" y="28"/>
                      <a:pt x="72" y="30"/>
                    </a:cubicBezTo>
                    <a:cubicBezTo>
                      <a:pt x="77" y="31"/>
                      <a:pt x="82" y="34"/>
                      <a:pt x="87" y="37"/>
                    </a:cubicBezTo>
                    <a:cubicBezTo>
                      <a:pt x="88" y="38"/>
                      <a:pt x="88" y="38"/>
                      <a:pt x="88" y="38"/>
                    </a:cubicBezTo>
                    <a:cubicBezTo>
                      <a:pt x="88" y="6"/>
                      <a:pt x="88" y="6"/>
                      <a:pt x="88" y="6"/>
                    </a:cubicBezTo>
                    <a:cubicBezTo>
                      <a:pt x="88" y="6"/>
                      <a:pt x="88" y="6"/>
                      <a:pt x="88" y="6"/>
                    </a:cubicBezTo>
                    <a:cubicBezTo>
                      <a:pt x="84" y="4"/>
                      <a:pt x="78" y="3"/>
                      <a:pt x="72" y="2"/>
                    </a:cubicBezTo>
                    <a:cubicBezTo>
                      <a:pt x="66" y="1"/>
                      <a:pt x="60" y="0"/>
                      <a:pt x="55" y="0"/>
                    </a:cubicBezTo>
                    <a:cubicBezTo>
                      <a:pt x="39" y="0"/>
                      <a:pt x="26" y="4"/>
                      <a:pt x="15" y="12"/>
                    </a:cubicBezTo>
                    <a:cubicBezTo>
                      <a:pt x="5" y="21"/>
                      <a:pt x="0" y="31"/>
                      <a:pt x="0" y="44"/>
                    </a:cubicBezTo>
                    <a:cubicBezTo>
                      <a:pt x="0" y="51"/>
                      <a:pt x="1" y="57"/>
                      <a:pt x="3" y="62"/>
                    </a:cubicBezTo>
                    <a:cubicBezTo>
                      <a:pt x="5" y="67"/>
                      <a:pt x="9" y="72"/>
                      <a:pt x="13" y="76"/>
                    </a:cubicBezTo>
                    <a:cubicBezTo>
                      <a:pt x="18" y="79"/>
                      <a:pt x="25" y="83"/>
                      <a:pt x="34" y="87"/>
                    </a:cubicBezTo>
                    <a:cubicBezTo>
                      <a:pt x="42" y="91"/>
                      <a:pt x="48" y="93"/>
                      <a:pt x="52" y="95"/>
                    </a:cubicBezTo>
                    <a:cubicBezTo>
                      <a:pt x="55" y="98"/>
                      <a:pt x="58" y="100"/>
                      <a:pt x="59" y="102"/>
                    </a:cubicBezTo>
                    <a:cubicBezTo>
                      <a:pt x="61" y="104"/>
                      <a:pt x="62" y="107"/>
                      <a:pt x="62" y="110"/>
                    </a:cubicBezTo>
                    <a:cubicBezTo>
                      <a:pt x="62" y="120"/>
                      <a:pt x="54" y="124"/>
                      <a:pt x="39" y="124"/>
                    </a:cubicBezTo>
                    <a:cubicBezTo>
                      <a:pt x="34" y="124"/>
                      <a:pt x="27" y="123"/>
                      <a:pt x="21" y="121"/>
                    </a:cubicBezTo>
                    <a:cubicBezTo>
                      <a:pt x="14" y="119"/>
                      <a:pt x="7" y="115"/>
                      <a:pt x="1" y="111"/>
                    </a:cubicBezTo>
                    <a:cubicBezTo>
                      <a:pt x="0" y="110"/>
                      <a:pt x="0" y="110"/>
                      <a:pt x="0" y="110"/>
                    </a:cubicBezTo>
                    <a:cubicBezTo>
                      <a:pt x="0" y="143"/>
                      <a:pt x="0" y="143"/>
                      <a:pt x="0" y="143"/>
                    </a:cubicBezTo>
                    <a:cubicBezTo>
                      <a:pt x="0" y="144"/>
                      <a:pt x="0" y="144"/>
                      <a:pt x="0" y="144"/>
                    </a:cubicBezTo>
                    <a:cubicBezTo>
                      <a:pt x="5" y="146"/>
                      <a:pt x="11" y="148"/>
                      <a:pt x="19" y="149"/>
                    </a:cubicBezTo>
                    <a:cubicBezTo>
                      <a:pt x="26" y="151"/>
                      <a:pt x="32" y="151"/>
                      <a:pt x="38" y="151"/>
                    </a:cubicBezTo>
                    <a:cubicBezTo>
                      <a:pt x="56" y="151"/>
                      <a:pt x="70" y="147"/>
                      <a:pt x="80" y="139"/>
                    </a:cubicBezTo>
                    <a:cubicBezTo>
                      <a:pt x="91" y="131"/>
                      <a:pt x="96" y="120"/>
                      <a:pt x="96" y="106"/>
                    </a:cubicBezTo>
                    <a:cubicBezTo>
                      <a:pt x="96" y="96"/>
                      <a:pt x="93" y="88"/>
                      <a:pt x="87" y="81"/>
                    </a:cubicBezTo>
                    <a:cubicBezTo>
                      <a:pt x="82" y="75"/>
                      <a:pt x="72" y="69"/>
                      <a:pt x="59" y="63"/>
                    </a:cubicBezTo>
                    <a:close/>
                  </a:path>
                </a:pathLst>
              </a:custGeom>
              <a:solidFill>
                <a:srgbClr val="6F71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16">
                <a:extLst>
                  <a:ext uri="{FF2B5EF4-FFF2-40B4-BE49-F238E27FC236}">
                    <a16:creationId xmlns:a16="http://schemas.microsoft.com/office/drawing/2014/main" id="{797FFDA3-B91B-4CC9-BC9C-AE695B79DB27}"/>
                  </a:ext>
                </a:extLst>
              </p:cNvPr>
              <p:cNvSpPr>
                <a:spLocks noEditPoints="1"/>
              </p:cNvSpPr>
              <p:nvPr userDrawn="1"/>
            </p:nvSpPr>
            <p:spPr bwMode="auto">
              <a:xfrm>
                <a:off x="5019675" y="41890950"/>
                <a:ext cx="469900" cy="479425"/>
              </a:xfrm>
              <a:custGeom>
                <a:avLst/>
                <a:gdLst>
                  <a:gd name="T0" fmla="*/ 76 w 148"/>
                  <a:gd name="T1" fmla="*/ 0 h 151"/>
                  <a:gd name="T2" fmla="*/ 20 w 148"/>
                  <a:gd name="T3" fmla="*/ 21 h 151"/>
                  <a:gd name="T4" fmla="*/ 0 w 148"/>
                  <a:gd name="T5" fmla="*/ 77 h 151"/>
                  <a:gd name="T6" fmla="*/ 19 w 148"/>
                  <a:gd name="T7" fmla="*/ 131 h 151"/>
                  <a:gd name="T8" fmla="*/ 73 w 148"/>
                  <a:gd name="T9" fmla="*/ 151 h 151"/>
                  <a:gd name="T10" fmla="*/ 128 w 148"/>
                  <a:gd name="T11" fmla="*/ 130 h 151"/>
                  <a:gd name="T12" fmla="*/ 148 w 148"/>
                  <a:gd name="T13" fmla="*/ 74 h 151"/>
                  <a:gd name="T14" fmla="*/ 129 w 148"/>
                  <a:gd name="T15" fmla="*/ 20 h 151"/>
                  <a:gd name="T16" fmla="*/ 76 w 148"/>
                  <a:gd name="T17" fmla="*/ 0 h 151"/>
                  <a:gd name="T18" fmla="*/ 103 w 148"/>
                  <a:gd name="T19" fmla="*/ 111 h 151"/>
                  <a:gd name="T20" fmla="*/ 75 w 148"/>
                  <a:gd name="T21" fmla="*/ 123 h 151"/>
                  <a:gd name="T22" fmla="*/ 45 w 148"/>
                  <a:gd name="T23" fmla="*/ 111 h 151"/>
                  <a:gd name="T24" fmla="*/ 35 w 148"/>
                  <a:gd name="T25" fmla="*/ 76 h 151"/>
                  <a:gd name="T26" fmla="*/ 45 w 148"/>
                  <a:gd name="T27" fmla="*/ 41 h 151"/>
                  <a:gd name="T28" fmla="*/ 74 w 148"/>
                  <a:gd name="T29" fmla="*/ 28 h 151"/>
                  <a:gd name="T30" fmla="*/ 103 w 148"/>
                  <a:gd name="T31" fmla="*/ 40 h 151"/>
                  <a:gd name="T32" fmla="*/ 113 w 148"/>
                  <a:gd name="T33" fmla="*/ 75 h 151"/>
                  <a:gd name="T34" fmla="*/ 103 w 148"/>
                  <a:gd name="T35" fmla="*/ 11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8" h="151">
                    <a:moveTo>
                      <a:pt x="76" y="0"/>
                    </a:moveTo>
                    <a:cubicBezTo>
                      <a:pt x="52" y="0"/>
                      <a:pt x="33" y="7"/>
                      <a:pt x="20" y="21"/>
                    </a:cubicBezTo>
                    <a:cubicBezTo>
                      <a:pt x="6" y="34"/>
                      <a:pt x="0" y="54"/>
                      <a:pt x="0" y="77"/>
                    </a:cubicBezTo>
                    <a:cubicBezTo>
                      <a:pt x="0" y="100"/>
                      <a:pt x="6" y="118"/>
                      <a:pt x="19" y="131"/>
                    </a:cubicBezTo>
                    <a:cubicBezTo>
                      <a:pt x="33" y="145"/>
                      <a:pt x="51" y="151"/>
                      <a:pt x="73" y="151"/>
                    </a:cubicBezTo>
                    <a:cubicBezTo>
                      <a:pt x="96" y="151"/>
                      <a:pt x="114" y="144"/>
                      <a:pt x="128" y="130"/>
                    </a:cubicBezTo>
                    <a:cubicBezTo>
                      <a:pt x="141" y="116"/>
                      <a:pt x="148" y="98"/>
                      <a:pt x="148" y="74"/>
                    </a:cubicBezTo>
                    <a:cubicBezTo>
                      <a:pt x="148" y="51"/>
                      <a:pt x="142" y="33"/>
                      <a:pt x="129" y="20"/>
                    </a:cubicBezTo>
                    <a:cubicBezTo>
                      <a:pt x="116" y="7"/>
                      <a:pt x="99" y="0"/>
                      <a:pt x="76" y="0"/>
                    </a:cubicBezTo>
                    <a:close/>
                    <a:moveTo>
                      <a:pt x="103" y="111"/>
                    </a:moveTo>
                    <a:cubicBezTo>
                      <a:pt x="97" y="119"/>
                      <a:pt x="87" y="123"/>
                      <a:pt x="75" y="123"/>
                    </a:cubicBezTo>
                    <a:cubicBezTo>
                      <a:pt x="62" y="123"/>
                      <a:pt x="52" y="119"/>
                      <a:pt x="45" y="111"/>
                    </a:cubicBezTo>
                    <a:cubicBezTo>
                      <a:pt x="38" y="103"/>
                      <a:pt x="35" y="91"/>
                      <a:pt x="35" y="76"/>
                    </a:cubicBezTo>
                    <a:cubicBezTo>
                      <a:pt x="35" y="61"/>
                      <a:pt x="38" y="49"/>
                      <a:pt x="45" y="41"/>
                    </a:cubicBezTo>
                    <a:cubicBezTo>
                      <a:pt x="52" y="32"/>
                      <a:pt x="62" y="28"/>
                      <a:pt x="74" y="28"/>
                    </a:cubicBezTo>
                    <a:cubicBezTo>
                      <a:pt x="86" y="28"/>
                      <a:pt x="96" y="32"/>
                      <a:pt x="103" y="40"/>
                    </a:cubicBezTo>
                    <a:cubicBezTo>
                      <a:pt x="109" y="48"/>
                      <a:pt x="113" y="60"/>
                      <a:pt x="113" y="75"/>
                    </a:cubicBezTo>
                    <a:cubicBezTo>
                      <a:pt x="113" y="91"/>
                      <a:pt x="110" y="103"/>
                      <a:pt x="103" y="111"/>
                    </a:cubicBezTo>
                    <a:close/>
                  </a:path>
                </a:pathLst>
              </a:custGeom>
              <a:solidFill>
                <a:srgbClr val="6F71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17">
                <a:extLst>
                  <a:ext uri="{FF2B5EF4-FFF2-40B4-BE49-F238E27FC236}">
                    <a16:creationId xmlns:a16="http://schemas.microsoft.com/office/drawing/2014/main" id="{B185FB71-4244-463F-90CD-212AC119557F}"/>
                  </a:ext>
                </a:extLst>
              </p:cNvPr>
              <p:cNvSpPr>
                <a:spLocks/>
              </p:cNvSpPr>
              <p:nvPr userDrawn="1"/>
            </p:nvSpPr>
            <p:spPr bwMode="auto">
              <a:xfrm>
                <a:off x="5499100" y="41675050"/>
                <a:ext cx="565150" cy="695325"/>
              </a:xfrm>
              <a:custGeom>
                <a:avLst/>
                <a:gdLst>
                  <a:gd name="T0" fmla="*/ 178 w 178"/>
                  <a:gd name="T1" fmla="*/ 99 h 219"/>
                  <a:gd name="T2" fmla="*/ 178 w 178"/>
                  <a:gd name="T3" fmla="*/ 71 h 219"/>
                  <a:gd name="T4" fmla="*/ 144 w 178"/>
                  <a:gd name="T5" fmla="*/ 71 h 219"/>
                  <a:gd name="T6" fmla="*/ 144 w 178"/>
                  <a:gd name="T7" fmla="*/ 28 h 219"/>
                  <a:gd name="T8" fmla="*/ 143 w 178"/>
                  <a:gd name="T9" fmla="*/ 29 h 219"/>
                  <a:gd name="T10" fmla="*/ 110 w 178"/>
                  <a:gd name="T11" fmla="*/ 39 h 219"/>
                  <a:gd name="T12" fmla="*/ 110 w 178"/>
                  <a:gd name="T13" fmla="*/ 39 h 219"/>
                  <a:gd name="T14" fmla="*/ 110 w 178"/>
                  <a:gd name="T15" fmla="*/ 71 h 219"/>
                  <a:gd name="T16" fmla="*/ 59 w 178"/>
                  <a:gd name="T17" fmla="*/ 71 h 219"/>
                  <a:gd name="T18" fmla="*/ 59 w 178"/>
                  <a:gd name="T19" fmla="*/ 53 h 219"/>
                  <a:gd name="T20" fmla="*/ 64 w 178"/>
                  <a:gd name="T21" fmla="*/ 34 h 219"/>
                  <a:gd name="T22" fmla="*/ 80 w 178"/>
                  <a:gd name="T23" fmla="*/ 28 h 219"/>
                  <a:gd name="T24" fmla="*/ 95 w 178"/>
                  <a:gd name="T25" fmla="*/ 31 h 219"/>
                  <a:gd name="T26" fmla="*/ 96 w 178"/>
                  <a:gd name="T27" fmla="*/ 32 h 219"/>
                  <a:gd name="T28" fmla="*/ 96 w 178"/>
                  <a:gd name="T29" fmla="*/ 2 h 219"/>
                  <a:gd name="T30" fmla="*/ 96 w 178"/>
                  <a:gd name="T31" fmla="*/ 2 h 219"/>
                  <a:gd name="T32" fmla="*/ 77 w 178"/>
                  <a:gd name="T33" fmla="*/ 0 h 219"/>
                  <a:gd name="T34" fmla="*/ 50 w 178"/>
                  <a:gd name="T35" fmla="*/ 6 h 219"/>
                  <a:gd name="T36" fmla="*/ 31 w 178"/>
                  <a:gd name="T37" fmla="*/ 24 h 219"/>
                  <a:gd name="T38" fmla="*/ 24 w 178"/>
                  <a:gd name="T39" fmla="*/ 51 h 219"/>
                  <a:gd name="T40" fmla="*/ 24 w 178"/>
                  <a:gd name="T41" fmla="*/ 71 h 219"/>
                  <a:gd name="T42" fmla="*/ 0 w 178"/>
                  <a:gd name="T43" fmla="*/ 71 h 219"/>
                  <a:gd name="T44" fmla="*/ 0 w 178"/>
                  <a:gd name="T45" fmla="*/ 99 h 219"/>
                  <a:gd name="T46" fmla="*/ 24 w 178"/>
                  <a:gd name="T47" fmla="*/ 99 h 219"/>
                  <a:gd name="T48" fmla="*/ 24 w 178"/>
                  <a:gd name="T49" fmla="*/ 216 h 219"/>
                  <a:gd name="T50" fmla="*/ 59 w 178"/>
                  <a:gd name="T51" fmla="*/ 216 h 219"/>
                  <a:gd name="T52" fmla="*/ 59 w 178"/>
                  <a:gd name="T53" fmla="*/ 99 h 219"/>
                  <a:gd name="T54" fmla="*/ 110 w 178"/>
                  <a:gd name="T55" fmla="*/ 99 h 219"/>
                  <a:gd name="T56" fmla="*/ 110 w 178"/>
                  <a:gd name="T57" fmla="*/ 173 h 219"/>
                  <a:gd name="T58" fmla="*/ 153 w 178"/>
                  <a:gd name="T59" fmla="*/ 219 h 219"/>
                  <a:gd name="T60" fmla="*/ 167 w 178"/>
                  <a:gd name="T61" fmla="*/ 218 h 219"/>
                  <a:gd name="T62" fmla="*/ 178 w 178"/>
                  <a:gd name="T63" fmla="*/ 214 h 219"/>
                  <a:gd name="T64" fmla="*/ 178 w 178"/>
                  <a:gd name="T65" fmla="*/ 214 h 219"/>
                  <a:gd name="T66" fmla="*/ 178 w 178"/>
                  <a:gd name="T67" fmla="*/ 186 h 219"/>
                  <a:gd name="T68" fmla="*/ 177 w 178"/>
                  <a:gd name="T69" fmla="*/ 187 h 219"/>
                  <a:gd name="T70" fmla="*/ 170 w 178"/>
                  <a:gd name="T71" fmla="*/ 190 h 219"/>
                  <a:gd name="T72" fmla="*/ 163 w 178"/>
                  <a:gd name="T73" fmla="*/ 191 h 219"/>
                  <a:gd name="T74" fmla="*/ 149 w 178"/>
                  <a:gd name="T75" fmla="*/ 186 h 219"/>
                  <a:gd name="T76" fmla="*/ 144 w 178"/>
                  <a:gd name="T77" fmla="*/ 167 h 219"/>
                  <a:gd name="T78" fmla="*/ 144 w 178"/>
                  <a:gd name="T79" fmla="*/ 99 h 219"/>
                  <a:gd name="T80" fmla="*/ 178 w 178"/>
                  <a:gd name="T81" fmla="*/ 99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78" h="219">
                    <a:moveTo>
                      <a:pt x="178" y="99"/>
                    </a:moveTo>
                    <a:cubicBezTo>
                      <a:pt x="178" y="71"/>
                      <a:pt x="178" y="71"/>
                      <a:pt x="178" y="71"/>
                    </a:cubicBezTo>
                    <a:cubicBezTo>
                      <a:pt x="144" y="71"/>
                      <a:pt x="144" y="71"/>
                      <a:pt x="144" y="71"/>
                    </a:cubicBezTo>
                    <a:cubicBezTo>
                      <a:pt x="144" y="28"/>
                      <a:pt x="144" y="28"/>
                      <a:pt x="144" y="28"/>
                    </a:cubicBezTo>
                    <a:cubicBezTo>
                      <a:pt x="143" y="29"/>
                      <a:pt x="143" y="29"/>
                      <a:pt x="143" y="29"/>
                    </a:cubicBezTo>
                    <a:cubicBezTo>
                      <a:pt x="110" y="39"/>
                      <a:pt x="110" y="39"/>
                      <a:pt x="110" y="39"/>
                    </a:cubicBezTo>
                    <a:cubicBezTo>
                      <a:pt x="110" y="39"/>
                      <a:pt x="110" y="39"/>
                      <a:pt x="110" y="39"/>
                    </a:cubicBezTo>
                    <a:cubicBezTo>
                      <a:pt x="110" y="71"/>
                      <a:pt x="110" y="71"/>
                      <a:pt x="110" y="71"/>
                    </a:cubicBezTo>
                    <a:cubicBezTo>
                      <a:pt x="59" y="71"/>
                      <a:pt x="59" y="71"/>
                      <a:pt x="59" y="71"/>
                    </a:cubicBezTo>
                    <a:cubicBezTo>
                      <a:pt x="59" y="53"/>
                      <a:pt x="59" y="53"/>
                      <a:pt x="59" y="53"/>
                    </a:cubicBezTo>
                    <a:cubicBezTo>
                      <a:pt x="59" y="45"/>
                      <a:pt x="61" y="38"/>
                      <a:pt x="64" y="34"/>
                    </a:cubicBezTo>
                    <a:cubicBezTo>
                      <a:pt x="68" y="30"/>
                      <a:pt x="73" y="28"/>
                      <a:pt x="80" y="28"/>
                    </a:cubicBezTo>
                    <a:cubicBezTo>
                      <a:pt x="85" y="28"/>
                      <a:pt x="90" y="29"/>
                      <a:pt x="95" y="31"/>
                    </a:cubicBezTo>
                    <a:cubicBezTo>
                      <a:pt x="96" y="32"/>
                      <a:pt x="96" y="32"/>
                      <a:pt x="96" y="32"/>
                    </a:cubicBezTo>
                    <a:cubicBezTo>
                      <a:pt x="96" y="2"/>
                      <a:pt x="96" y="2"/>
                      <a:pt x="96" y="2"/>
                    </a:cubicBezTo>
                    <a:cubicBezTo>
                      <a:pt x="96" y="2"/>
                      <a:pt x="96" y="2"/>
                      <a:pt x="96" y="2"/>
                    </a:cubicBezTo>
                    <a:cubicBezTo>
                      <a:pt x="91" y="0"/>
                      <a:pt x="85" y="0"/>
                      <a:pt x="77" y="0"/>
                    </a:cubicBezTo>
                    <a:cubicBezTo>
                      <a:pt x="67" y="0"/>
                      <a:pt x="58" y="2"/>
                      <a:pt x="50" y="6"/>
                    </a:cubicBezTo>
                    <a:cubicBezTo>
                      <a:pt x="42" y="10"/>
                      <a:pt x="35" y="17"/>
                      <a:pt x="31" y="24"/>
                    </a:cubicBezTo>
                    <a:cubicBezTo>
                      <a:pt x="27" y="32"/>
                      <a:pt x="24" y="41"/>
                      <a:pt x="24" y="51"/>
                    </a:cubicBezTo>
                    <a:cubicBezTo>
                      <a:pt x="24" y="71"/>
                      <a:pt x="24" y="71"/>
                      <a:pt x="24" y="71"/>
                    </a:cubicBezTo>
                    <a:cubicBezTo>
                      <a:pt x="0" y="71"/>
                      <a:pt x="0" y="71"/>
                      <a:pt x="0" y="71"/>
                    </a:cubicBezTo>
                    <a:cubicBezTo>
                      <a:pt x="0" y="99"/>
                      <a:pt x="0" y="99"/>
                      <a:pt x="0" y="99"/>
                    </a:cubicBezTo>
                    <a:cubicBezTo>
                      <a:pt x="24" y="99"/>
                      <a:pt x="24" y="99"/>
                      <a:pt x="24" y="99"/>
                    </a:cubicBezTo>
                    <a:cubicBezTo>
                      <a:pt x="24" y="216"/>
                      <a:pt x="24" y="216"/>
                      <a:pt x="24" y="216"/>
                    </a:cubicBezTo>
                    <a:cubicBezTo>
                      <a:pt x="59" y="216"/>
                      <a:pt x="59" y="216"/>
                      <a:pt x="59" y="216"/>
                    </a:cubicBezTo>
                    <a:cubicBezTo>
                      <a:pt x="59" y="99"/>
                      <a:pt x="59" y="99"/>
                      <a:pt x="59" y="99"/>
                    </a:cubicBezTo>
                    <a:cubicBezTo>
                      <a:pt x="110" y="99"/>
                      <a:pt x="110" y="99"/>
                      <a:pt x="110" y="99"/>
                    </a:cubicBezTo>
                    <a:cubicBezTo>
                      <a:pt x="110" y="173"/>
                      <a:pt x="110" y="173"/>
                      <a:pt x="110" y="173"/>
                    </a:cubicBezTo>
                    <a:cubicBezTo>
                      <a:pt x="110" y="204"/>
                      <a:pt x="124" y="219"/>
                      <a:pt x="153" y="219"/>
                    </a:cubicBezTo>
                    <a:cubicBezTo>
                      <a:pt x="157" y="219"/>
                      <a:pt x="162" y="219"/>
                      <a:pt x="167" y="218"/>
                    </a:cubicBezTo>
                    <a:cubicBezTo>
                      <a:pt x="172" y="217"/>
                      <a:pt x="176" y="216"/>
                      <a:pt x="178" y="214"/>
                    </a:cubicBezTo>
                    <a:cubicBezTo>
                      <a:pt x="178" y="214"/>
                      <a:pt x="178" y="214"/>
                      <a:pt x="178" y="214"/>
                    </a:cubicBezTo>
                    <a:cubicBezTo>
                      <a:pt x="178" y="186"/>
                      <a:pt x="178" y="186"/>
                      <a:pt x="178" y="186"/>
                    </a:cubicBezTo>
                    <a:cubicBezTo>
                      <a:pt x="177" y="187"/>
                      <a:pt x="177" y="187"/>
                      <a:pt x="177" y="187"/>
                    </a:cubicBezTo>
                    <a:cubicBezTo>
                      <a:pt x="175" y="188"/>
                      <a:pt x="173" y="189"/>
                      <a:pt x="170" y="190"/>
                    </a:cubicBezTo>
                    <a:cubicBezTo>
                      <a:pt x="167" y="191"/>
                      <a:pt x="165" y="191"/>
                      <a:pt x="163" y="191"/>
                    </a:cubicBezTo>
                    <a:cubicBezTo>
                      <a:pt x="157" y="191"/>
                      <a:pt x="152" y="189"/>
                      <a:pt x="149" y="186"/>
                    </a:cubicBezTo>
                    <a:cubicBezTo>
                      <a:pt x="145" y="182"/>
                      <a:pt x="144" y="176"/>
                      <a:pt x="144" y="167"/>
                    </a:cubicBezTo>
                    <a:cubicBezTo>
                      <a:pt x="144" y="99"/>
                      <a:pt x="144" y="99"/>
                      <a:pt x="144" y="99"/>
                    </a:cubicBezTo>
                    <a:lnTo>
                      <a:pt x="178" y="99"/>
                    </a:lnTo>
                    <a:close/>
                  </a:path>
                </a:pathLst>
              </a:custGeom>
              <a:solidFill>
                <a:srgbClr val="6F71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Rectangle 19">
                <a:extLst>
                  <a:ext uri="{FF2B5EF4-FFF2-40B4-BE49-F238E27FC236}">
                    <a16:creationId xmlns:a16="http://schemas.microsoft.com/office/drawing/2014/main" id="{58D95B99-F791-48F1-8ED8-4F962ED42842}"/>
                  </a:ext>
                </a:extLst>
              </p:cNvPr>
              <p:cNvSpPr>
                <a:spLocks noChangeArrowheads="1"/>
              </p:cNvSpPr>
              <p:nvPr userDrawn="1"/>
            </p:nvSpPr>
            <p:spPr bwMode="auto">
              <a:xfrm>
                <a:off x="1622425" y="41506775"/>
                <a:ext cx="508000" cy="508000"/>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Rectangle 20">
                <a:extLst>
                  <a:ext uri="{FF2B5EF4-FFF2-40B4-BE49-F238E27FC236}">
                    <a16:creationId xmlns:a16="http://schemas.microsoft.com/office/drawing/2014/main" id="{81862711-3C1B-4BE9-BF4C-F283030F821A}"/>
                  </a:ext>
                </a:extLst>
              </p:cNvPr>
              <p:cNvSpPr>
                <a:spLocks noChangeArrowheads="1"/>
              </p:cNvSpPr>
              <p:nvPr userDrawn="1"/>
            </p:nvSpPr>
            <p:spPr bwMode="auto">
              <a:xfrm>
                <a:off x="1063625" y="42068750"/>
                <a:ext cx="508000" cy="504825"/>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Rectangle 21">
                <a:extLst>
                  <a:ext uri="{FF2B5EF4-FFF2-40B4-BE49-F238E27FC236}">
                    <a16:creationId xmlns:a16="http://schemas.microsoft.com/office/drawing/2014/main" id="{67E994F1-FD1D-44F5-AE52-79F89EF5E019}"/>
                  </a:ext>
                </a:extLst>
              </p:cNvPr>
              <p:cNvSpPr>
                <a:spLocks noChangeArrowheads="1"/>
              </p:cNvSpPr>
              <p:nvPr userDrawn="1"/>
            </p:nvSpPr>
            <p:spPr bwMode="auto">
              <a:xfrm>
                <a:off x="1622425" y="42068750"/>
                <a:ext cx="508000" cy="504825"/>
              </a:xfrm>
              <a:prstGeom prst="rect">
                <a:avLst/>
              </a:prstGeom>
              <a:solidFill>
                <a:srgbClr val="FFC20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1767401154"/>
      </p:ext>
    </p:extLst>
  </p:cSld>
  <p:clrMap bg1="lt1" tx1="dk1" bg2="lt2" tx2="dk2" accent1="accent1" accent2="accent2" accent3="accent3" accent4="accent4" accent5="accent5" accent6="accent6" hlink="hlink" folHlink="folHlink"/>
  <p:sldLayoutIdLst>
    <p:sldLayoutId id="2147483653" r:id="rId1"/>
  </p:sldLayoutIdLst>
  <p:txStyles>
    <p:titleStyle>
      <a:lvl1pPr algn="l" defTabSz="3291840" rtl="0" eaLnBrk="1" latinLnBrk="0" hangingPunct="1">
        <a:lnSpc>
          <a:spcPct val="90000"/>
        </a:lnSpc>
        <a:spcBef>
          <a:spcPct val="0"/>
        </a:spcBef>
        <a:buNone/>
        <a:defRPr sz="15840" kern="1200">
          <a:solidFill>
            <a:schemeClr val="bg1"/>
          </a:solidFill>
          <a:latin typeface="Segoe Pro Light" panose="020B0302040504020203" pitchFamily="34" charset="0"/>
          <a:ea typeface="+mj-ea"/>
          <a:cs typeface="+mj-cs"/>
        </a:defRPr>
      </a:lvl1pPr>
    </p:titleStyle>
    <p:bodyStyle>
      <a:lvl1pPr marL="822960" indent="-822960" algn="l" defTabSz="3291840" rtl="0" eaLnBrk="1" latinLnBrk="0" hangingPunct="1">
        <a:lnSpc>
          <a:spcPct val="90000"/>
        </a:lnSpc>
        <a:spcBef>
          <a:spcPts val="3600"/>
        </a:spcBef>
        <a:buFont typeface="Arial" panose="020B0604020202020204" pitchFamily="34" charset="0"/>
        <a:buChar char="•"/>
        <a:defRPr sz="10080" kern="1200">
          <a:solidFill>
            <a:schemeClr val="tx1"/>
          </a:solidFill>
          <a:latin typeface="+mn-lt"/>
          <a:ea typeface="+mn-ea"/>
          <a:cs typeface="+mn-cs"/>
        </a:defRPr>
      </a:lvl1pPr>
      <a:lvl2pPr marL="2468880" indent="-822960" algn="l" defTabSz="3291840" rtl="0" eaLnBrk="1" latinLnBrk="0" hangingPunct="1">
        <a:lnSpc>
          <a:spcPct val="90000"/>
        </a:lnSpc>
        <a:spcBef>
          <a:spcPts val="1800"/>
        </a:spcBef>
        <a:buFont typeface="Arial" panose="020B0604020202020204" pitchFamily="34" charset="0"/>
        <a:buChar char="•"/>
        <a:defRPr sz="8640" kern="1200">
          <a:solidFill>
            <a:schemeClr val="tx1"/>
          </a:solidFill>
          <a:latin typeface="+mn-lt"/>
          <a:ea typeface="+mn-ea"/>
          <a:cs typeface="+mn-cs"/>
        </a:defRPr>
      </a:lvl2pPr>
      <a:lvl3pPr marL="4114800" indent="-822960" algn="l" defTabSz="3291840" rtl="0" eaLnBrk="1" latinLnBrk="0" hangingPunct="1">
        <a:lnSpc>
          <a:spcPct val="90000"/>
        </a:lnSpc>
        <a:spcBef>
          <a:spcPts val="1800"/>
        </a:spcBef>
        <a:buFont typeface="Arial" panose="020B0604020202020204" pitchFamily="34" charset="0"/>
        <a:buChar char="•"/>
        <a:defRPr sz="7200" kern="1200">
          <a:solidFill>
            <a:schemeClr val="tx1"/>
          </a:solidFill>
          <a:latin typeface="+mn-lt"/>
          <a:ea typeface="+mn-ea"/>
          <a:cs typeface="+mn-cs"/>
        </a:defRPr>
      </a:lvl3pPr>
      <a:lvl4pPr marL="576072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4pPr>
      <a:lvl5pPr marL="740664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5pPr>
      <a:lvl6pPr marL="905256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6pPr>
      <a:lvl7pPr marL="1069848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7pPr>
      <a:lvl8pPr marL="1234440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8pPr>
      <a:lvl9pPr marL="1399032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9pPr>
    </p:bodyStyle>
    <p:otherStyle>
      <a:defPPr>
        <a:defRPr lang="en-US"/>
      </a:defPPr>
      <a:lvl1pPr marL="0" algn="l" defTabSz="3291840" rtl="0" eaLnBrk="1" latinLnBrk="0" hangingPunct="1">
        <a:defRPr sz="6480" kern="1200">
          <a:solidFill>
            <a:schemeClr val="tx1"/>
          </a:solidFill>
          <a:latin typeface="+mn-lt"/>
          <a:ea typeface="+mn-ea"/>
          <a:cs typeface="+mn-cs"/>
        </a:defRPr>
      </a:lvl1pPr>
      <a:lvl2pPr marL="1645920" algn="l" defTabSz="3291840" rtl="0" eaLnBrk="1" latinLnBrk="0" hangingPunct="1">
        <a:defRPr sz="6480" kern="1200">
          <a:solidFill>
            <a:schemeClr val="tx1"/>
          </a:solidFill>
          <a:latin typeface="+mn-lt"/>
          <a:ea typeface="+mn-ea"/>
          <a:cs typeface="+mn-cs"/>
        </a:defRPr>
      </a:lvl2pPr>
      <a:lvl3pPr marL="3291840" algn="l" defTabSz="3291840" rtl="0" eaLnBrk="1" latinLnBrk="0" hangingPunct="1">
        <a:defRPr sz="6480" kern="1200">
          <a:solidFill>
            <a:schemeClr val="tx1"/>
          </a:solidFill>
          <a:latin typeface="+mn-lt"/>
          <a:ea typeface="+mn-ea"/>
          <a:cs typeface="+mn-cs"/>
        </a:defRPr>
      </a:lvl3pPr>
      <a:lvl4pPr marL="4937760" algn="l" defTabSz="3291840" rtl="0" eaLnBrk="1" latinLnBrk="0" hangingPunct="1">
        <a:defRPr sz="6480" kern="1200">
          <a:solidFill>
            <a:schemeClr val="tx1"/>
          </a:solidFill>
          <a:latin typeface="+mn-lt"/>
          <a:ea typeface="+mn-ea"/>
          <a:cs typeface="+mn-cs"/>
        </a:defRPr>
      </a:lvl4pPr>
      <a:lvl5pPr marL="6583680" algn="l" defTabSz="3291840" rtl="0" eaLnBrk="1" latinLnBrk="0" hangingPunct="1">
        <a:defRPr sz="6480" kern="1200">
          <a:solidFill>
            <a:schemeClr val="tx1"/>
          </a:solidFill>
          <a:latin typeface="+mn-lt"/>
          <a:ea typeface="+mn-ea"/>
          <a:cs typeface="+mn-cs"/>
        </a:defRPr>
      </a:lvl5pPr>
      <a:lvl6pPr marL="8229600" algn="l" defTabSz="3291840" rtl="0" eaLnBrk="1" latinLnBrk="0" hangingPunct="1">
        <a:defRPr sz="6480" kern="1200">
          <a:solidFill>
            <a:schemeClr val="tx1"/>
          </a:solidFill>
          <a:latin typeface="+mn-lt"/>
          <a:ea typeface="+mn-ea"/>
          <a:cs typeface="+mn-cs"/>
        </a:defRPr>
      </a:lvl6pPr>
      <a:lvl7pPr marL="9875520" algn="l" defTabSz="3291840" rtl="0" eaLnBrk="1" latinLnBrk="0" hangingPunct="1">
        <a:defRPr sz="6480" kern="1200">
          <a:solidFill>
            <a:schemeClr val="tx1"/>
          </a:solidFill>
          <a:latin typeface="+mn-lt"/>
          <a:ea typeface="+mn-ea"/>
          <a:cs typeface="+mn-cs"/>
        </a:defRPr>
      </a:lvl7pPr>
      <a:lvl8pPr marL="11521440" algn="l" defTabSz="3291840" rtl="0" eaLnBrk="1" latinLnBrk="0" hangingPunct="1">
        <a:defRPr sz="6480" kern="1200">
          <a:solidFill>
            <a:schemeClr val="tx1"/>
          </a:solidFill>
          <a:latin typeface="+mn-lt"/>
          <a:ea typeface="+mn-ea"/>
          <a:cs typeface="+mn-cs"/>
        </a:defRPr>
      </a:lvl8pPr>
      <a:lvl9pPr marL="13167360" algn="l" defTabSz="3291840" rtl="0" eaLnBrk="1" latinLnBrk="0" hangingPunct="1">
        <a:defRPr sz="648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jpg"/><Relationship Id="rId13" Type="http://schemas.openxmlformats.org/officeDocument/2006/relationships/image" Target="../media/image11.png"/><Relationship Id="rId3" Type="http://schemas.openxmlformats.org/officeDocument/2006/relationships/notesSlide" Target="../notesSlides/notesSlide1.xml"/><Relationship Id="rId7" Type="http://schemas.openxmlformats.org/officeDocument/2006/relationships/image" Target="../media/image5.png"/><Relationship Id="rId12" Type="http://schemas.openxmlformats.org/officeDocument/2006/relationships/image" Target="../media/image10.png"/><Relationship Id="rId17" Type="http://schemas.openxmlformats.org/officeDocument/2006/relationships/image" Target="../media/image2.emf"/><Relationship Id="rId2" Type="http://schemas.openxmlformats.org/officeDocument/2006/relationships/slideLayout" Target="../slideLayouts/slideLayout1.xml"/><Relationship Id="rId16" Type="http://schemas.openxmlformats.org/officeDocument/2006/relationships/package" Target="../embeddings/Microsoft_Excel_Worksheet.xlsx"/><Relationship Id="rId1" Type="http://schemas.openxmlformats.org/officeDocument/2006/relationships/vmlDrawing" Target="../drawings/vmlDrawing1.v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hyperlink" Target="https://github.com/SingingData/Vroom" TargetMode="External"/><Relationship Id="rId15" Type="http://schemas.openxmlformats.org/officeDocument/2006/relationships/image" Target="../media/image13.png"/><Relationship Id="rId10" Type="http://schemas.openxmlformats.org/officeDocument/2006/relationships/image" Target="../media/image8.png"/><Relationship Id="rId4" Type="http://schemas.openxmlformats.org/officeDocument/2006/relationships/image" Target="../media/image3.png"/><Relationship Id="rId9" Type="http://schemas.openxmlformats.org/officeDocument/2006/relationships/image" Target="../media/image7.png"/><Relationship Id="rId1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A06BC6D7-50E8-41D5-BCCF-99A1A9B6CE75}"/>
              </a:ext>
            </a:extLst>
          </p:cNvPr>
          <p:cNvSpPr txBox="1"/>
          <p:nvPr/>
        </p:nvSpPr>
        <p:spPr>
          <a:xfrm>
            <a:off x="1703280" y="4314394"/>
            <a:ext cx="29446523" cy="2400657"/>
          </a:xfrm>
          <a:prstGeom prst="rect">
            <a:avLst/>
          </a:prstGeom>
          <a:noFill/>
        </p:spPr>
        <p:txBody>
          <a:bodyPr wrap="none" rtlCol="0">
            <a:spAutoFit/>
          </a:bodyPr>
          <a:lstStyle/>
          <a:p>
            <a:pPr algn="ctr"/>
            <a:r>
              <a:rPr lang="en-US" sz="9600" dirty="0"/>
              <a:t>Industrial Audio Classification with Music Domain Features</a:t>
            </a:r>
          </a:p>
          <a:p>
            <a:pPr algn="ctr"/>
            <a:r>
              <a:rPr lang="en-US" sz="5400" dirty="0"/>
              <a:t>Listening to Machine Audio to Characterize Quality or Distinguish between Machines</a:t>
            </a:r>
          </a:p>
        </p:txBody>
      </p:sp>
      <p:sp>
        <p:nvSpPr>
          <p:cNvPr id="8" name="TextBox 7">
            <a:extLst>
              <a:ext uri="{FF2B5EF4-FFF2-40B4-BE49-F238E27FC236}">
                <a16:creationId xmlns:a16="http://schemas.microsoft.com/office/drawing/2014/main" id="{E487250B-3E9E-402A-81F4-41BF1C5BEB6E}"/>
              </a:ext>
            </a:extLst>
          </p:cNvPr>
          <p:cNvSpPr txBox="1"/>
          <p:nvPr/>
        </p:nvSpPr>
        <p:spPr>
          <a:xfrm>
            <a:off x="20813722" y="941053"/>
            <a:ext cx="11327333" cy="1046440"/>
          </a:xfrm>
          <a:prstGeom prst="rect">
            <a:avLst/>
          </a:prstGeom>
          <a:noFill/>
        </p:spPr>
        <p:txBody>
          <a:bodyPr wrap="square" rtlCol="0">
            <a:spAutoFit/>
          </a:bodyPr>
          <a:lstStyle/>
          <a:p>
            <a:r>
              <a:rPr lang="en-US" sz="5400" dirty="0"/>
              <a:t>Patty Ryan, Chenhao Yang, Nile Wilson</a:t>
            </a:r>
          </a:p>
          <a:p>
            <a:endParaRPr lang="en-US" sz="800" dirty="0"/>
          </a:p>
        </p:txBody>
      </p:sp>
      <p:sp>
        <p:nvSpPr>
          <p:cNvPr id="9" name="TextBox 8">
            <a:extLst>
              <a:ext uri="{FF2B5EF4-FFF2-40B4-BE49-F238E27FC236}">
                <a16:creationId xmlns:a16="http://schemas.microsoft.com/office/drawing/2014/main" id="{B3EA77FA-194C-4D86-99AD-9384966E5258}"/>
              </a:ext>
            </a:extLst>
          </p:cNvPr>
          <p:cNvSpPr txBox="1"/>
          <p:nvPr/>
        </p:nvSpPr>
        <p:spPr>
          <a:xfrm>
            <a:off x="20813722" y="1801277"/>
            <a:ext cx="7953203" cy="1446550"/>
          </a:xfrm>
          <a:prstGeom prst="rect">
            <a:avLst/>
          </a:prstGeom>
          <a:noFill/>
        </p:spPr>
        <p:txBody>
          <a:bodyPr wrap="none" rtlCol="0">
            <a:spAutoFit/>
          </a:bodyPr>
          <a:lstStyle/>
          <a:p>
            <a:r>
              <a:rPr lang="en-US" sz="4400" dirty="0"/>
              <a:t>Commercial Software Engineering</a:t>
            </a:r>
          </a:p>
          <a:p>
            <a:r>
              <a:rPr lang="en-US" sz="4400" dirty="0"/>
              <a:t>Applied Machine Learning Group</a:t>
            </a:r>
          </a:p>
        </p:txBody>
      </p:sp>
      <p:sp>
        <p:nvSpPr>
          <p:cNvPr id="6" name="TextBox 5">
            <a:extLst>
              <a:ext uri="{FF2B5EF4-FFF2-40B4-BE49-F238E27FC236}">
                <a16:creationId xmlns:a16="http://schemas.microsoft.com/office/drawing/2014/main" id="{09AD568A-7BE2-475D-A0DF-DB4F44544358}"/>
              </a:ext>
            </a:extLst>
          </p:cNvPr>
          <p:cNvSpPr txBox="1"/>
          <p:nvPr/>
        </p:nvSpPr>
        <p:spPr>
          <a:xfrm>
            <a:off x="1235627" y="8734010"/>
            <a:ext cx="31436719" cy="5078313"/>
          </a:xfrm>
          <a:prstGeom prst="rect">
            <a:avLst/>
          </a:prstGeom>
          <a:noFill/>
        </p:spPr>
        <p:txBody>
          <a:bodyPr wrap="square" rtlCol="0">
            <a:spAutoFit/>
          </a:bodyPr>
          <a:lstStyle/>
          <a:p>
            <a:r>
              <a:rPr lang="en-US" sz="6000" dirty="0"/>
              <a:t>How do we scale scarce human experts who can diagnose machine quality by ear?</a:t>
            </a:r>
          </a:p>
          <a:p>
            <a:r>
              <a:rPr lang="en-US" sz="4400" dirty="0"/>
              <a:t>In a manufacturing setting, sounds that are heard on the factory floor provide unmistakable information about whether a machine or </a:t>
            </a:r>
          </a:p>
          <a:p>
            <a:r>
              <a:rPr lang="en-US" sz="4400" dirty="0"/>
              <a:t>tool is working correctly or not.  Domain experts working in manufacturing environments rely on their sense of hearing, and their </a:t>
            </a:r>
          </a:p>
          <a:p>
            <a:r>
              <a:rPr lang="en-US" sz="4400" dirty="0"/>
              <a:t>knowledge of what sounds right or wrong to help them identify quality problems based on the sound pitch, rhythm, timbre and other characteristics. Using machine learning to classify these sounds has broad applications to automate the manual quality recognition work currently being done.  In application, we found we could use the same techniques to distinguish between models of motors or between specific motors.</a:t>
            </a:r>
          </a:p>
        </p:txBody>
      </p:sp>
      <p:sp>
        <p:nvSpPr>
          <p:cNvPr id="12" name="Rectangle: Rounded Corners 11">
            <a:extLst>
              <a:ext uri="{FF2B5EF4-FFF2-40B4-BE49-F238E27FC236}">
                <a16:creationId xmlns:a16="http://schemas.microsoft.com/office/drawing/2014/main" id="{908C3500-7175-4049-9C67-BD873AB8E56A}"/>
              </a:ext>
            </a:extLst>
          </p:cNvPr>
          <p:cNvSpPr/>
          <p:nvPr/>
        </p:nvSpPr>
        <p:spPr>
          <a:xfrm>
            <a:off x="1196443" y="7331344"/>
            <a:ext cx="30944612" cy="1295400"/>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3686861" rtl="0" eaLnBrk="1" latinLnBrk="0" hangingPunct="1">
              <a:defRPr sz="7258" kern="1200">
                <a:solidFill>
                  <a:schemeClr val="lt1"/>
                </a:solidFill>
                <a:latin typeface="+mn-lt"/>
                <a:ea typeface="+mn-ea"/>
                <a:cs typeface="+mn-cs"/>
              </a:defRPr>
            </a:lvl1pPr>
            <a:lvl2pPr marL="1843430" algn="l" defTabSz="3686861" rtl="0" eaLnBrk="1" latinLnBrk="0" hangingPunct="1">
              <a:defRPr sz="7258" kern="1200">
                <a:solidFill>
                  <a:schemeClr val="lt1"/>
                </a:solidFill>
                <a:latin typeface="+mn-lt"/>
                <a:ea typeface="+mn-ea"/>
                <a:cs typeface="+mn-cs"/>
              </a:defRPr>
            </a:lvl2pPr>
            <a:lvl3pPr marL="3686861" algn="l" defTabSz="3686861" rtl="0" eaLnBrk="1" latinLnBrk="0" hangingPunct="1">
              <a:defRPr sz="7258" kern="1200">
                <a:solidFill>
                  <a:schemeClr val="lt1"/>
                </a:solidFill>
                <a:latin typeface="+mn-lt"/>
                <a:ea typeface="+mn-ea"/>
                <a:cs typeface="+mn-cs"/>
              </a:defRPr>
            </a:lvl3pPr>
            <a:lvl4pPr marL="5530291" algn="l" defTabSz="3686861" rtl="0" eaLnBrk="1" latinLnBrk="0" hangingPunct="1">
              <a:defRPr sz="7258" kern="1200">
                <a:solidFill>
                  <a:schemeClr val="lt1"/>
                </a:solidFill>
                <a:latin typeface="+mn-lt"/>
                <a:ea typeface="+mn-ea"/>
                <a:cs typeface="+mn-cs"/>
              </a:defRPr>
            </a:lvl4pPr>
            <a:lvl5pPr marL="7373722" algn="l" defTabSz="3686861" rtl="0" eaLnBrk="1" latinLnBrk="0" hangingPunct="1">
              <a:defRPr sz="7258" kern="1200">
                <a:solidFill>
                  <a:schemeClr val="lt1"/>
                </a:solidFill>
                <a:latin typeface="+mn-lt"/>
                <a:ea typeface="+mn-ea"/>
                <a:cs typeface="+mn-cs"/>
              </a:defRPr>
            </a:lvl5pPr>
            <a:lvl6pPr marL="9217152" algn="l" defTabSz="3686861" rtl="0" eaLnBrk="1" latinLnBrk="0" hangingPunct="1">
              <a:defRPr sz="7258" kern="1200">
                <a:solidFill>
                  <a:schemeClr val="lt1"/>
                </a:solidFill>
                <a:latin typeface="+mn-lt"/>
                <a:ea typeface="+mn-ea"/>
                <a:cs typeface="+mn-cs"/>
              </a:defRPr>
            </a:lvl6pPr>
            <a:lvl7pPr marL="11060582" algn="l" defTabSz="3686861" rtl="0" eaLnBrk="1" latinLnBrk="0" hangingPunct="1">
              <a:defRPr sz="7258" kern="1200">
                <a:solidFill>
                  <a:schemeClr val="lt1"/>
                </a:solidFill>
                <a:latin typeface="+mn-lt"/>
                <a:ea typeface="+mn-ea"/>
                <a:cs typeface="+mn-cs"/>
              </a:defRPr>
            </a:lvl7pPr>
            <a:lvl8pPr marL="12904013" algn="l" defTabSz="3686861" rtl="0" eaLnBrk="1" latinLnBrk="0" hangingPunct="1">
              <a:defRPr sz="7258" kern="1200">
                <a:solidFill>
                  <a:schemeClr val="lt1"/>
                </a:solidFill>
                <a:latin typeface="+mn-lt"/>
                <a:ea typeface="+mn-ea"/>
                <a:cs typeface="+mn-cs"/>
              </a:defRPr>
            </a:lvl8pPr>
            <a:lvl9pPr marL="14747443" algn="l" defTabSz="3686861" rtl="0" eaLnBrk="1" latinLnBrk="0" hangingPunct="1">
              <a:defRPr sz="7258" kern="1200">
                <a:solidFill>
                  <a:schemeClr val="lt1"/>
                </a:solidFill>
                <a:latin typeface="+mn-lt"/>
                <a:ea typeface="+mn-ea"/>
                <a:cs typeface="+mn-cs"/>
              </a:defRPr>
            </a:lvl9pPr>
          </a:lstStyle>
          <a:p>
            <a:pPr algn="ctr"/>
            <a:r>
              <a:rPr lang="en-US" sz="6000" b="1" dirty="0">
                <a:latin typeface="Arial" panose="020B0604020202020204" pitchFamily="34" charset="0"/>
                <a:cs typeface="Arial" panose="020B0604020202020204" pitchFamily="34" charset="0"/>
              </a:rPr>
              <a:t>Motivation</a:t>
            </a:r>
          </a:p>
        </p:txBody>
      </p:sp>
      <p:sp>
        <p:nvSpPr>
          <p:cNvPr id="13" name="Rectangle: Rounded Corners 12">
            <a:extLst>
              <a:ext uri="{FF2B5EF4-FFF2-40B4-BE49-F238E27FC236}">
                <a16:creationId xmlns:a16="http://schemas.microsoft.com/office/drawing/2014/main" id="{F7320F90-44D7-40B6-ADCF-4160F7DF0393}"/>
              </a:ext>
            </a:extLst>
          </p:cNvPr>
          <p:cNvSpPr/>
          <p:nvPr/>
        </p:nvSpPr>
        <p:spPr>
          <a:xfrm>
            <a:off x="1196443" y="13787491"/>
            <a:ext cx="14537430" cy="1295400"/>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3686861" rtl="0" eaLnBrk="1" latinLnBrk="0" hangingPunct="1">
              <a:defRPr sz="7258" kern="1200">
                <a:solidFill>
                  <a:schemeClr val="lt1"/>
                </a:solidFill>
                <a:latin typeface="+mn-lt"/>
                <a:ea typeface="+mn-ea"/>
                <a:cs typeface="+mn-cs"/>
              </a:defRPr>
            </a:lvl1pPr>
            <a:lvl2pPr marL="1843430" algn="l" defTabSz="3686861" rtl="0" eaLnBrk="1" latinLnBrk="0" hangingPunct="1">
              <a:defRPr sz="7258" kern="1200">
                <a:solidFill>
                  <a:schemeClr val="lt1"/>
                </a:solidFill>
                <a:latin typeface="+mn-lt"/>
                <a:ea typeface="+mn-ea"/>
                <a:cs typeface="+mn-cs"/>
              </a:defRPr>
            </a:lvl2pPr>
            <a:lvl3pPr marL="3686861" algn="l" defTabSz="3686861" rtl="0" eaLnBrk="1" latinLnBrk="0" hangingPunct="1">
              <a:defRPr sz="7258" kern="1200">
                <a:solidFill>
                  <a:schemeClr val="lt1"/>
                </a:solidFill>
                <a:latin typeface="+mn-lt"/>
                <a:ea typeface="+mn-ea"/>
                <a:cs typeface="+mn-cs"/>
              </a:defRPr>
            </a:lvl3pPr>
            <a:lvl4pPr marL="5530291" algn="l" defTabSz="3686861" rtl="0" eaLnBrk="1" latinLnBrk="0" hangingPunct="1">
              <a:defRPr sz="7258" kern="1200">
                <a:solidFill>
                  <a:schemeClr val="lt1"/>
                </a:solidFill>
                <a:latin typeface="+mn-lt"/>
                <a:ea typeface="+mn-ea"/>
                <a:cs typeface="+mn-cs"/>
              </a:defRPr>
            </a:lvl4pPr>
            <a:lvl5pPr marL="7373722" algn="l" defTabSz="3686861" rtl="0" eaLnBrk="1" latinLnBrk="0" hangingPunct="1">
              <a:defRPr sz="7258" kern="1200">
                <a:solidFill>
                  <a:schemeClr val="lt1"/>
                </a:solidFill>
                <a:latin typeface="+mn-lt"/>
                <a:ea typeface="+mn-ea"/>
                <a:cs typeface="+mn-cs"/>
              </a:defRPr>
            </a:lvl5pPr>
            <a:lvl6pPr marL="9217152" algn="l" defTabSz="3686861" rtl="0" eaLnBrk="1" latinLnBrk="0" hangingPunct="1">
              <a:defRPr sz="7258" kern="1200">
                <a:solidFill>
                  <a:schemeClr val="lt1"/>
                </a:solidFill>
                <a:latin typeface="+mn-lt"/>
                <a:ea typeface="+mn-ea"/>
                <a:cs typeface="+mn-cs"/>
              </a:defRPr>
            </a:lvl6pPr>
            <a:lvl7pPr marL="11060582" algn="l" defTabSz="3686861" rtl="0" eaLnBrk="1" latinLnBrk="0" hangingPunct="1">
              <a:defRPr sz="7258" kern="1200">
                <a:solidFill>
                  <a:schemeClr val="lt1"/>
                </a:solidFill>
                <a:latin typeface="+mn-lt"/>
                <a:ea typeface="+mn-ea"/>
                <a:cs typeface="+mn-cs"/>
              </a:defRPr>
            </a:lvl7pPr>
            <a:lvl8pPr marL="12904013" algn="l" defTabSz="3686861" rtl="0" eaLnBrk="1" latinLnBrk="0" hangingPunct="1">
              <a:defRPr sz="7258" kern="1200">
                <a:solidFill>
                  <a:schemeClr val="lt1"/>
                </a:solidFill>
                <a:latin typeface="+mn-lt"/>
                <a:ea typeface="+mn-ea"/>
                <a:cs typeface="+mn-cs"/>
              </a:defRPr>
            </a:lvl8pPr>
            <a:lvl9pPr marL="14747443" algn="l" defTabSz="3686861" rtl="0" eaLnBrk="1" latinLnBrk="0" hangingPunct="1">
              <a:defRPr sz="7258" kern="1200">
                <a:solidFill>
                  <a:schemeClr val="lt1"/>
                </a:solidFill>
                <a:latin typeface="+mn-lt"/>
                <a:ea typeface="+mn-ea"/>
                <a:cs typeface="+mn-cs"/>
              </a:defRPr>
            </a:lvl9pPr>
          </a:lstStyle>
          <a:p>
            <a:pPr algn="ctr"/>
            <a:r>
              <a:rPr lang="en-US" sz="6000" b="1" dirty="0"/>
              <a:t>Characterize ‘Music’ in Machine Audio</a:t>
            </a:r>
          </a:p>
        </p:txBody>
      </p:sp>
      <p:cxnSp>
        <p:nvCxnSpPr>
          <p:cNvPr id="24" name="Straight Connector 23">
            <a:extLst>
              <a:ext uri="{FF2B5EF4-FFF2-40B4-BE49-F238E27FC236}">
                <a16:creationId xmlns:a16="http://schemas.microsoft.com/office/drawing/2014/main" id="{603B92E5-546A-48A2-8249-8270795B8CB8}"/>
              </a:ext>
            </a:extLst>
          </p:cNvPr>
          <p:cNvCxnSpPr>
            <a:cxnSpLocks/>
          </p:cNvCxnSpPr>
          <p:nvPr/>
        </p:nvCxnSpPr>
        <p:spPr>
          <a:xfrm flipH="1">
            <a:off x="16393886" y="14774779"/>
            <a:ext cx="65313" cy="25001621"/>
          </a:xfrm>
          <a:prstGeom prst="line">
            <a:avLst/>
          </a:prstGeom>
          <a:ln w="0">
            <a:solidFill>
              <a:srgbClr val="4B6584"/>
            </a:solidFill>
            <a:prstDash val="dash"/>
          </a:ln>
        </p:spPr>
        <p:style>
          <a:lnRef idx="1">
            <a:schemeClr val="accent1"/>
          </a:lnRef>
          <a:fillRef idx="0">
            <a:schemeClr val="accent1"/>
          </a:fillRef>
          <a:effectRef idx="0">
            <a:schemeClr val="accent1"/>
          </a:effectRef>
          <a:fontRef idx="minor">
            <a:schemeClr val="tx1"/>
          </a:fontRef>
        </p:style>
      </p:cxnSp>
      <p:sp>
        <p:nvSpPr>
          <p:cNvPr id="26" name="Rectangle: Rounded Corners 25">
            <a:extLst>
              <a:ext uri="{FF2B5EF4-FFF2-40B4-BE49-F238E27FC236}">
                <a16:creationId xmlns:a16="http://schemas.microsoft.com/office/drawing/2014/main" id="{36F353AA-C536-4D3B-8BD9-36F3329A0AAD}"/>
              </a:ext>
            </a:extLst>
          </p:cNvPr>
          <p:cNvSpPr/>
          <p:nvPr/>
        </p:nvSpPr>
        <p:spPr>
          <a:xfrm>
            <a:off x="1230482" y="26959576"/>
            <a:ext cx="14618303" cy="1295400"/>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3686861" rtl="0" eaLnBrk="1" latinLnBrk="0" hangingPunct="1">
              <a:defRPr sz="7258" kern="1200">
                <a:solidFill>
                  <a:schemeClr val="lt1"/>
                </a:solidFill>
                <a:latin typeface="+mn-lt"/>
                <a:ea typeface="+mn-ea"/>
                <a:cs typeface="+mn-cs"/>
              </a:defRPr>
            </a:lvl1pPr>
            <a:lvl2pPr marL="1843430" algn="l" defTabSz="3686861" rtl="0" eaLnBrk="1" latinLnBrk="0" hangingPunct="1">
              <a:defRPr sz="7258" kern="1200">
                <a:solidFill>
                  <a:schemeClr val="lt1"/>
                </a:solidFill>
                <a:latin typeface="+mn-lt"/>
                <a:ea typeface="+mn-ea"/>
                <a:cs typeface="+mn-cs"/>
              </a:defRPr>
            </a:lvl2pPr>
            <a:lvl3pPr marL="3686861" algn="l" defTabSz="3686861" rtl="0" eaLnBrk="1" latinLnBrk="0" hangingPunct="1">
              <a:defRPr sz="7258" kern="1200">
                <a:solidFill>
                  <a:schemeClr val="lt1"/>
                </a:solidFill>
                <a:latin typeface="+mn-lt"/>
                <a:ea typeface="+mn-ea"/>
                <a:cs typeface="+mn-cs"/>
              </a:defRPr>
            </a:lvl3pPr>
            <a:lvl4pPr marL="5530291" algn="l" defTabSz="3686861" rtl="0" eaLnBrk="1" latinLnBrk="0" hangingPunct="1">
              <a:defRPr sz="7258" kern="1200">
                <a:solidFill>
                  <a:schemeClr val="lt1"/>
                </a:solidFill>
                <a:latin typeface="+mn-lt"/>
                <a:ea typeface="+mn-ea"/>
                <a:cs typeface="+mn-cs"/>
              </a:defRPr>
            </a:lvl4pPr>
            <a:lvl5pPr marL="7373722" algn="l" defTabSz="3686861" rtl="0" eaLnBrk="1" latinLnBrk="0" hangingPunct="1">
              <a:defRPr sz="7258" kern="1200">
                <a:solidFill>
                  <a:schemeClr val="lt1"/>
                </a:solidFill>
                <a:latin typeface="+mn-lt"/>
                <a:ea typeface="+mn-ea"/>
                <a:cs typeface="+mn-cs"/>
              </a:defRPr>
            </a:lvl5pPr>
            <a:lvl6pPr marL="9217152" algn="l" defTabSz="3686861" rtl="0" eaLnBrk="1" latinLnBrk="0" hangingPunct="1">
              <a:defRPr sz="7258" kern="1200">
                <a:solidFill>
                  <a:schemeClr val="lt1"/>
                </a:solidFill>
                <a:latin typeface="+mn-lt"/>
                <a:ea typeface="+mn-ea"/>
                <a:cs typeface="+mn-cs"/>
              </a:defRPr>
            </a:lvl6pPr>
            <a:lvl7pPr marL="11060582" algn="l" defTabSz="3686861" rtl="0" eaLnBrk="1" latinLnBrk="0" hangingPunct="1">
              <a:defRPr sz="7258" kern="1200">
                <a:solidFill>
                  <a:schemeClr val="lt1"/>
                </a:solidFill>
                <a:latin typeface="+mn-lt"/>
                <a:ea typeface="+mn-ea"/>
                <a:cs typeface="+mn-cs"/>
              </a:defRPr>
            </a:lvl7pPr>
            <a:lvl8pPr marL="12904013" algn="l" defTabSz="3686861" rtl="0" eaLnBrk="1" latinLnBrk="0" hangingPunct="1">
              <a:defRPr sz="7258" kern="1200">
                <a:solidFill>
                  <a:schemeClr val="lt1"/>
                </a:solidFill>
                <a:latin typeface="+mn-lt"/>
                <a:ea typeface="+mn-ea"/>
                <a:cs typeface="+mn-cs"/>
              </a:defRPr>
            </a:lvl8pPr>
            <a:lvl9pPr marL="14747443" algn="l" defTabSz="3686861" rtl="0" eaLnBrk="1" latinLnBrk="0" hangingPunct="1">
              <a:defRPr sz="7258" kern="1200">
                <a:solidFill>
                  <a:schemeClr val="lt1"/>
                </a:solidFill>
                <a:latin typeface="+mn-lt"/>
                <a:ea typeface="+mn-ea"/>
                <a:cs typeface="+mn-cs"/>
              </a:defRPr>
            </a:lvl9pPr>
          </a:lstStyle>
          <a:p>
            <a:pPr algn="ctr"/>
            <a:r>
              <a:rPr lang="en-US" sz="6000" b="1" dirty="0"/>
              <a:t>‘VROOM’ Industrial Audio Dataset</a:t>
            </a:r>
            <a:endParaRPr lang="en-US" sz="3600" b="1" dirty="0"/>
          </a:p>
        </p:txBody>
      </p:sp>
      <p:sp>
        <p:nvSpPr>
          <p:cNvPr id="27" name="Rectangle: Rounded Corners 26">
            <a:extLst>
              <a:ext uri="{FF2B5EF4-FFF2-40B4-BE49-F238E27FC236}">
                <a16:creationId xmlns:a16="http://schemas.microsoft.com/office/drawing/2014/main" id="{57250771-0987-4270-8C0F-0C3837BB1898}"/>
              </a:ext>
            </a:extLst>
          </p:cNvPr>
          <p:cNvSpPr/>
          <p:nvPr/>
        </p:nvSpPr>
        <p:spPr>
          <a:xfrm>
            <a:off x="17119212" y="13786578"/>
            <a:ext cx="15021843" cy="1295400"/>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3686861" rtl="0" eaLnBrk="1" latinLnBrk="0" hangingPunct="1">
              <a:defRPr sz="7258" kern="1200">
                <a:solidFill>
                  <a:schemeClr val="lt1"/>
                </a:solidFill>
                <a:latin typeface="+mn-lt"/>
                <a:ea typeface="+mn-ea"/>
                <a:cs typeface="+mn-cs"/>
              </a:defRPr>
            </a:lvl1pPr>
            <a:lvl2pPr marL="1843430" algn="l" defTabSz="3686861" rtl="0" eaLnBrk="1" latinLnBrk="0" hangingPunct="1">
              <a:defRPr sz="7258" kern="1200">
                <a:solidFill>
                  <a:schemeClr val="lt1"/>
                </a:solidFill>
                <a:latin typeface="+mn-lt"/>
                <a:ea typeface="+mn-ea"/>
                <a:cs typeface="+mn-cs"/>
              </a:defRPr>
            </a:lvl2pPr>
            <a:lvl3pPr marL="3686861" algn="l" defTabSz="3686861" rtl="0" eaLnBrk="1" latinLnBrk="0" hangingPunct="1">
              <a:defRPr sz="7258" kern="1200">
                <a:solidFill>
                  <a:schemeClr val="lt1"/>
                </a:solidFill>
                <a:latin typeface="+mn-lt"/>
                <a:ea typeface="+mn-ea"/>
                <a:cs typeface="+mn-cs"/>
              </a:defRPr>
            </a:lvl3pPr>
            <a:lvl4pPr marL="5530291" algn="l" defTabSz="3686861" rtl="0" eaLnBrk="1" latinLnBrk="0" hangingPunct="1">
              <a:defRPr sz="7258" kern="1200">
                <a:solidFill>
                  <a:schemeClr val="lt1"/>
                </a:solidFill>
                <a:latin typeface="+mn-lt"/>
                <a:ea typeface="+mn-ea"/>
                <a:cs typeface="+mn-cs"/>
              </a:defRPr>
            </a:lvl4pPr>
            <a:lvl5pPr marL="7373722" algn="l" defTabSz="3686861" rtl="0" eaLnBrk="1" latinLnBrk="0" hangingPunct="1">
              <a:defRPr sz="7258" kern="1200">
                <a:solidFill>
                  <a:schemeClr val="lt1"/>
                </a:solidFill>
                <a:latin typeface="+mn-lt"/>
                <a:ea typeface="+mn-ea"/>
                <a:cs typeface="+mn-cs"/>
              </a:defRPr>
            </a:lvl5pPr>
            <a:lvl6pPr marL="9217152" algn="l" defTabSz="3686861" rtl="0" eaLnBrk="1" latinLnBrk="0" hangingPunct="1">
              <a:defRPr sz="7258" kern="1200">
                <a:solidFill>
                  <a:schemeClr val="lt1"/>
                </a:solidFill>
                <a:latin typeface="+mn-lt"/>
                <a:ea typeface="+mn-ea"/>
                <a:cs typeface="+mn-cs"/>
              </a:defRPr>
            </a:lvl6pPr>
            <a:lvl7pPr marL="11060582" algn="l" defTabSz="3686861" rtl="0" eaLnBrk="1" latinLnBrk="0" hangingPunct="1">
              <a:defRPr sz="7258" kern="1200">
                <a:solidFill>
                  <a:schemeClr val="lt1"/>
                </a:solidFill>
                <a:latin typeface="+mn-lt"/>
                <a:ea typeface="+mn-ea"/>
                <a:cs typeface="+mn-cs"/>
              </a:defRPr>
            </a:lvl7pPr>
            <a:lvl8pPr marL="12904013" algn="l" defTabSz="3686861" rtl="0" eaLnBrk="1" latinLnBrk="0" hangingPunct="1">
              <a:defRPr sz="7258" kern="1200">
                <a:solidFill>
                  <a:schemeClr val="lt1"/>
                </a:solidFill>
                <a:latin typeface="+mn-lt"/>
                <a:ea typeface="+mn-ea"/>
                <a:cs typeface="+mn-cs"/>
              </a:defRPr>
            </a:lvl8pPr>
            <a:lvl9pPr marL="14747443" algn="l" defTabSz="3686861" rtl="0" eaLnBrk="1" latinLnBrk="0" hangingPunct="1">
              <a:defRPr sz="7258" kern="1200">
                <a:solidFill>
                  <a:schemeClr val="lt1"/>
                </a:solidFill>
                <a:latin typeface="+mn-lt"/>
                <a:ea typeface="+mn-ea"/>
                <a:cs typeface="+mn-cs"/>
              </a:defRPr>
            </a:lvl9pPr>
          </a:lstStyle>
          <a:p>
            <a:pPr algn="ctr"/>
            <a:r>
              <a:rPr lang="en-US" sz="6000" b="1" dirty="0"/>
              <a:t>Multi-input Model Architecture</a:t>
            </a:r>
          </a:p>
        </p:txBody>
      </p:sp>
      <p:sp>
        <p:nvSpPr>
          <p:cNvPr id="28" name="Rectangle: Rounded Corners 27">
            <a:extLst>
              <a:ext uri="{FF2B5EF4-FFF2-40B4-BE49-F238E27FC236}">
                <a16:creationId xmlns:a16="http://schemas.microsoft.com/office/drawing/2014/main" id="{A64CA5AC-E83E-4CBE-AE95-44C8111D4FBF}"/>
              </a:ext>
            </a:extLst>
          </p:cNvPr>
          <p:cNvSpPr/>
          <p:nvPr/>
        </p:nvSpPr>
        <p:spPr>
          <a:xfrm>
            <a:off x="17073944" y="25268441"/>
            <a:ext cx="15067109" cy="1295400"/>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3686861" rtl="0" eaLnBrk="1" latinLnBrk="0" hangingPunct="1">
              <a:defRPr sz="7258" kern="1200">
                <a:solidFill>
                  <a:schemeClr val="lt1"/>
                </a:solidFill>
                <a:latin typeface="+mn-lt"/>
                <a:ea typeface="+mn-ea"/>
                <a:cs typeface="+mn-cs"/>
              </a:defRPr>
            </a:lvl1pPr>
            <a:lvl2pPr marL="1843430" algn="l" defTabSz="3686861" rtl="0" eaLnBrk="1" latinLnBrk="0" hangingPunct="1">
              <a:defRPr sz="7258" kern="1200">
                <a:solidFill>
                  <a:schemeClr val="lt1"/>
                </a:solidFill>
                <a:latin typeface="+mn-lt"/>
                <a:ea typeface="+mn-ea"/>
                <a:cs typeface="+mn-cs"/>
              </a:defRPr>
            </a:lvl2pPr>
            <a:lvl3pPr marL="3686861" algn="l" defTabSz="3686861" rtl="0" eaLnBrk="1" latinLnBrk="0" hangingPunct="1">
              <a:defRPr sz="7258" kern="1200">
                <a:solidFill>
                  <a:schemeClr val="lt1"/>
                </a:solidFill>
                <a:latin typeface="+mn-lt"/>
                <a:ea typeface="+mn-ea"/>
                <a:cs typeface="+mn-cs"/>
              </a:defRPr>
            </a:lvl3pPr>
            <a:lvl4pPr marL="5530291" algn="l" defTabSz="3686861" rtl="0" eaLnBrk="1" latinLnBrk="0" hangingPunct="1">
              <a:defRPr sz="7258" kern="1200">
                <a:solidFill>
                  <a:schemeClr val="lt1"/>
                </a:solidFill>
                <a:latin typeface="+mn-lt"/>
                <a:ea typeface="+mn-ea"/>
                <a:cs typeface="+mn-cs"/>
              </a:defRPr>
            </a:lvl4pPr>
            <a:lvl5pPr marL="7373722" algn="l" defTabSz="3686861" rtl="0" eaLnBrk="1" latinLnBrk="0" hangingPunct="1">
              <a:defRPr sz="7258" kern="1200">
                <a:solidFill>
                  <a:schemeClr val="lt1"/>
                </a:solidFill>
                <a:latin typeface="+mn-lt"/>
                <a:ea typeface="+mn-ea"/>
                <a:cs typeface="+mn-cs"/>
              </a:defRPr>
            </a:lvl5pPr>
            <a:lvl6pPr marL="9217152" algn="l" defTabSz="3686861" rtl="0" eaLnBrk="1" latinLnBrk="0" hangingPunct="1">
              <a:defRPr sz="7258" kern="1200">
                <a:solidFill>
                  <a:schemeClr val="lt1"/>
                </a:solidFill>
                <a:latin typeface="+mn-lt"/>
                <a:ea typeface="+mn-ea"/>
                <a:cs typeface="+mn-cs"/>
              </a:defRPr>
            </a:lvl6pPr>
            <a:lvl7pPr marL="11060582" algn="l" defTabSz="3686861" rtl="0" eaLnBrk="1" latinLnBrk="0" hangingPunct="1">
              <a:defRPr sz="7258" kern="1200">
                <a:solidFill>
                  <a:schemeClr val="lt1"/>
                </a:solidFill>
                <a:latin typeface="+mn-lt"/>
                <a:ea typeface="+mn-ea"/>
                <a:cs typeface="+mn-cs"/>
              </a:defRPr>
            </a:lvl7pPr>
            <a:lvl8pPr marL="12904013" algn="l" defTabSz="3686861" rtl="0" eaLnBrk="1" latinLnBrk="0" hangingPunct="1">
              <a:defRPr sz="7258" kern="1200">
                <a:solidFill>
                  <a:schemeClr val="lt1"/>
                </a:solidFill>
                <a:latin typeface="+mn-lt"/>
                <a:ea typeface="+mn-ea"/>
                <a:cs typeface="+mn-cs"/>
              </a:defRPr>
            </a:lvl8pPr>
            <a:lvl9pPr marL="14747443" algn="l" defTabSz="3686861" rtl="0" eaLnBrk="1" latinLnBrk="0" hangingPunct="1">
              <a:defRPr sz="7258" kern="1200">
                <a:solidFill>
                  <a:schemeClr val="lt1"/>
                </a:solidFill>
                <a:latin typeface="+mn-lt"/>
                <a:ea typeface="+mn-ea"/>
                <a:cs typeface="+mn-cs"/>
              </a:defRPr>
            </a:lvl9pPr>
          </a:lstStyle>
          <a:p>
            <a:pPr algn="ctr"/>
            <a:r>
              <a:rPr lang="en-US" sz="6000" b="1" dirty="0">
                <a:latin typeface="Arial" panose="020B0604020202020204" pitchFamily="34" charset="0"/>
                <a:cs typeface="Arial" panose="020B0604020202020204" pitchFamily="34" charset="0"/>
              </a:rPr>
              <a:t>Results</a:t>
            </a:r>
          </a:p>
        </p:txBody>
      </p:sp>
      <p:sp>
        <p:nvSpPr>
          <p:cNvPr id="29" name="Rectangle: Rounded Corners 28">
            <a:extLst>
              <a:ext uri="{FF2B5EF4-FFF2-40B4-BE49-F238E27FC236}">
                <a16:creationId xmlns:a16="http://schemas.microsoft.com/office/drawing/2014/main" id="{04450A6A-ED85-46CF-95B6-CD59910681C1}"/>
              </a:ext>
            </a:extLst>
          </p:cNvPr>
          <p:cNvSpPr/>
          <p:nvPr/>
        </p:nvSpPr>
        <p:spPr>
          <a:xfrm>
            <a:off x="1239651" y="32979018"/>
            <a:ext cx="14609134" cy="1295400"/>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3686861" rtl="0" eaLnBrk="1" latinLnBrk="0" hangingPunct="1">
              <a:defRPr sz="7258" kern="1200">
                <a:solidFill>
                  <a:schemeClr val="lt1"/>
                </a:solidFill>
                <a:latin typeface="+mn-lt"/>
                <a:ea typeface="+mn-ea"/>
                <a:cs typeface="+mn-cs"/>
              </a:defRPr>
            </a:lvl1pPr>
            <a:lvl2pPr marL="1843430" algn="l" defTabSz="3686861" rtl="0" eaLnBrk="1" latinLnBrk="0" hangingPunct="1">
              <a:defRPr sz="7258" kern="1200">
                <a:solidFill>
                  <a:schemeClr val="lt1"/>
                </a:solidFill>
                <a:latin typeface="+mn-lt"/>
                <a:ea typeface="+mn-ea"/>
                <a:cs typeface="+mn-cs"/>
              </a:defRPr>
            </a:lvl2pPr>
            <a:lvl3pPr marL="3686861" algn="l" defTabSz="3686861" rtl="0" eaLnBrk="1" latinLnBrk="0" hangingPunct="1">
              <a:defRPr sz="7258" kern="1200">
                <a:solidFill>
                  <a:schemeClr val="lt1"/>
                </a:solidFill>
                <a:latin typeface="+mn-lt"/>
                <a:ea typeface="+mn-ea"/>
                <a:cs typeface="+mn-cs"/>
              </a:defRPr>
            </a:lvl3pPr>
            <a:lvl4pPr marL="5530291" algn="l" defTabSz="3686861" rtl="0" eaLnBrk="1" latinLnBrk="0" hangingPunct="1">
              <a:defRPr sz="7258" kern="1200">
                <a:solidFill>
                  <a:schemeClr val="lt1"/>
                </a:solidFill>
                <a:latin typeface="+mn-lt"/>
                <a:ea typeface="+mn-ea"/>
                <a:cs typeface="+mn-cs"/>
              </a:defRPr>
            </a:lvl4pPr>
            <a:lvl5pPr marL="7373722" algn="l" defTabSz="3686861" rtl="0" eaLnBrk="1" latinLnBrk="0" hangingPunct="1">
              <a:defRPr sz="7258" kern="1200">
                <a:solidFill>
                  <a:schemeClr val="lt1"/>
                </a:solidFill>
                <a:latin typeface="+mn-lt"/>
                <a:ea typeface="+mn-ea"/>
                <a:cs typeface="+mn-cs"/>
              </a:defRPr>
            </a:lvl5pPr>
            <a:lvl6pPr marL="9217152" algn="l" defTabSz="3686861" rtl="0" eaLnBrk="1" latinLnBrk="0" hangingPunct="1">
              <a:defRPr sz="7258" kern="1200">
                <a:solidFill>
                  <a:schemeClr val="lt1"/>
                </a:solidFill>
                <a:latin typeface="+mn-lt"/>
                <a:ea typeface="+mn-ea"/>
                <a:cs typeface="+mn-cs"/>
              </a:defRPr>
            </a:lvl6pPr>
            <a:lvl7pPr marL="11060582" algn="l" defTabSz="3686861" rtl="0" eaLnBrk="1" latinLnBrk="0" hangingPunct="1">
              <a:defRPr sz="7258" kern="1200">
                <a:solidFill>
                  <a:schemeClr val="lt1"/>
                </a:solidFill>
                <a:latin typeface="+mn-lt"/>
                <a:ea typeface="+mn-ea"/>
                <a:cs typeface="+mn-cs"/>
              </a:defRPr>
            </a:lvl7pPr>
            <a:lvl8pPr marL="12904013" algn="l" defTabSz="3686861" rtl="0" eaLnBrk="1" latinLnBrk="0" hangingPunct="1">
              <a:defRPr sz="7258" kern="1200">
                <a:solidFill>
                  <a:schemeClr val="lt1"/>
                </a:solidFill>
                <a:latin typeface="+mn-lt"/>
                <a:ea typeface="+mn-ea"/>
                <a:cs typeface="+mn-cs"/>
              </a:defRPr>
            </a:lvl8pPr>
            <a:lvl9pPr marL="14747443" algn="l" defTabSz="3686861" rtl="0" eaLnBrk="1" latinLnBrk="0" hangingPunct="1">
              <a:defRPr sz="7258" kern="1200">
                <a:solidFill>
                  <a:schemeClr val="lt1"/>
                </a:solidFill>
                <a:latin typeface="+mn-lt"/>
                <a:ea typeface="+mn-ea"/>
                <a:cs typeface="+mn-cs"/>
              </a:defRPr>
            </a:lvl9pPr>
          </a:lstStyle>
          <a:p>
            <a:pPr algn="ctr"/>
            <a:r>
              <a:rPr lang="en-US" sz="6000" b="1" dirty="0"/>
              <a:t>References and Inspiration</a:t>
            </a:r>
            <a:endParaRPr lang="en-US" sz="3600" b="1" dirty="0"/>
          </a:p>
        </p:txBody>
      </p:sp>
      <p:sp>
        <p:nvSpPr>
          <p:cNvPr id="25" name="Rectangle 24">
            <a:extLst>
              <a:ext uri="{FF2B5EF4-FFF2-40B4-BE49-F238E27FC236}">
                <a16:creationId xmlns:a16="http://schemas.microsoft.com/office/drawing/2014/main" id="{67093BCB-8CBA-48BE-8918-760400017010}"/>
              </a:ext>
            </a:extLst>
          </p:cNvPr>
          <p:cNvSpPr/>
          <p:nvPr/>
        </p:nvSpPr>
        <p:spPr>
          <a:xfrm>
            <a:off x="1239651" y="34560048"/>
            <a:ext cx="14609135" cy="5278368"/>
          </a:xfrm>
          <a:prstGeom prst="rect">
            <a:avLst/>
          </a:prstGeom>
        </p:spPr>
        <p:txBody>
          <a:bodyPr wrap="square">
            <a:spAutoFit/>
          </a:bodyPr>
          <a:lstStyle/>
          <a:p>
            <a:r>
              <a:rPr lang="en-US" sz="2000" i="1" dirty="0"/>
              <a:t>(1) CREPE: A Convolutional Representation for Pitch Estimation, Jong Wook Kim, Justin Salamon, Peter Li, Juan Pablo Bello, Feb 17, 2018 </a:t>
            </a:r>
          </a:p>
          <a:p>
            <a:endParaRPr lang="en-US" sz="1100" i="1" dirty="0"/>
          </a:p>
          <a:p>
            <a:r>
              <a:rPr lang="en-US" sz="2000" i="1" dirty="0"/>
              <a:t>(2) Echolocation: Measurement of Pitch versus Distance for Sounds Reflected on a Flat </a:t>
            </a:r>
            <a:r>
              <a:rPr lang="en-US" sz="2000" i="1" u="sng" dirty="0"/>
              <a:t>Surface</a:t>
            </a:r>
            <a:r>
              <a:rPr lang="en-US" sz="2000" i="1" dirty="0"/>
              <a:t>, The Journal of the Acoustical Society of Amer, May 1964, Bassett and Eastmond  </a:t>
            </a:r>
          </a:p>
          <a:p>
            <a:endParaRPr lang="en-US" sz="1100" i="1" dirty="0"/>
          </a:p>
          <a:p>
            <a:r>
              <a:rPr lang="en-US" sz="2000" i="1" dirty="0"/>
              <a:t>(3) TimbreTron: A WaveNet(CycleGAN(CQT(Audio))) Pipeline for Musical Timbre Transfer, Huang, Li, Anil, Bao, Oort, Grosse, May 2, 2019 </a:t>
            </a:r>
          </a:p>
          <a:p>
            <a:endParaRPr lang="en-US" sz="1100" i="1" dirty="0"/>
          </a:p>
          <a:p>
            <a:r>
              <a:rPr lang="en-US" sz="2000" i="1" dirty="0"/>
              <a:t>(4) GANSynth: Adversarial Neural Audio Synthesis, Jesse Engel, Kumar Krishna </a:t>
            </a:r>
          </a:p>
          <a:p>
            <a:r>
              <a:rPr lang="en-US" sz="2000" i="1" dirty="0"/>
              <a:t>Agrawal, Shuvo Chen, Ishaan Gulrajani, Chris Donahue, Adam Roberts </a:t>
            </a:r>
          </a:p>
          <a:p>
            <a:endParaRPr lang="en-US" sz="1100" i="1" dirty="0"/>
          </a:p>
          <a:p>
            <a:r>
              <a:rPr lang="en-US" sz="2000" i="1" dirty="0"/>
              <a:t>(5) Air filter particulate loading detection using smartphone audio and optimized ensemble classification, Engineering Applications of Artificial Intelligence, Siegel, Bhattacharyyam, Sumeet, Sanjay, and Sarma </a:t>
            </a:r>
          </a:p>
          <a:p>
            <a:endParaRPr lang="en-US" sz="1100" i="1" dirty="0"/>
          </a:p>
          <a:p>
            <a:r>
              <a:rPr lang="en-US" sz="2000" i="1" dirty="0"/>
              <a:t>(6) Makcedward: makcedward GitHub repo and python package nlpaug and SpecAugment: A Simple Data Augmentation Method for Automatic Speech Recognition, Daniel S. Park, William Chan, Yu Zhang, Chung-Cheng Chiu, Barret Zoph, Ekin Cubuk, Quoc Le Apr, 2019</a:t>
            </a:r>
          </a:p>
          <a:p>
            <a:endParaRPr lang="en-US" sz="1100" i="1" dirty="0"/>
          </a:p>
          <a:p>
            <a:r>
              <a:rPr lang="en-US" sz="2000" i="1" dirty="0"/>
              <a:t>(7) Comparison of Time-Frequency Representations for Environmental Sound Classification using Convolutional Neural Networks, Muhammad Huzaifah, June, 2017</a:t>
            </a:r>
          </a:p>
          <a:p>
            <a:endParaRPr lang="en-US" sz="1100" i="1" dirty="0"/>
          </a:p>
          <a:p>
            <a:r>
              <a:rPr lang="en-US" sz="2000" i="1" dirty="0"/>
              <a:t>(8) A Dataset and Taxonomy for Urban Sound Research by Justin Salamon and Juan Pablo Bello, Nov 2014</a:t>
            </a:r>
          </a:p>
        </p:txBody>
      </p:sp>
      <p:sp>
        <p:nvSpPr>
          <p:cNvPr id="31" name="TextBox 30">
            <a:extLst>
              <a:ext uri="{FF2B5EF4-FFF2-40B4-BE49-F238E27FC236}">
                <a16:creationId xmlns:a16="http://schemas.microsoft.com/office/drawing/2014/main" id="{4F5C9666-9540-4EAE-9D38-EB76E120BE50}"/>
              </a:ext>
            </a:extLst>
          </p:cNvPr>
          <p:cNvSpPr txBox="1"/>
          <p:nvPr/>
        </p:nvSpPr>
        <p:spPr>
          <a:xfrm>
            <a:off x="1196443" y="15267858"/>
            <a:ext cx="6791859" cy="769441"/>
          </a:xfrm>
          <a:prstGeom prst="rect">
            <a:avLst/>
          </a:prstGeom>
          <a:noFill/>
        </p:spPr>
        <p:txBody>
          <a:bodyPr wrap="none" rtlCol="0">
            <a:spAutoFit/>
          </a:bodyPr>
          <a:lstStyle/>
          <a:p>
            <a:r>
              <a:rPr lang="en-US" sz="4400" dirty="0"/>
              <a:t>Recording and Preprocessing</a:t>
            </a:r>
          </a:p>
        </p:txBody>
      </p:sp>
      <p:sp>
        <p:nvSpPr>
          <p:cNvPr id="32" name="TextBox 31">
            <a:extLst>
              <a:ext uri="{FF2B5EF4-FFF2-40B4-BE49-F238E27FC236}">
                <a16:creationId xmlns:a16="http://schemas.microsoft.com/office/drawing/2014/main" id="{C98912C3-1B4A-484D-A6F0-0EAE30ED7AFB}"/>
              </a:ext>
            </a:extLst>
          </p:cNvPr>
          <p:cNvSpPr txBox="1"/>
          <p:nvPr/>
        </p:nvSpPr>
        <p:spPr>
          <a:xfrm>
            <a:off x="1239651" y="28491744"/>
            <a:ext cx="11991496" cy="1938992"/>
          </a:xfrm>
          <a:prstGeom prst="rect">
            <a:avLst/>
          </a:prstGeom>
          <a:noFill/>
        </p:spPr>
        <p:txBody>
          <a:bodyPr wrap="square" rtlCol="0">
            <a:spAutoFit/>
          </a:bodyPr>
          <a:lstStyle/>
          <a:p>
            <a:r>
              <a:rPr lang="en-US" sz="4400" dirty="0"/>
              <a:t>‘VROOM’: Various Recordings of Other Motors</a:t>
            </a:r>
          </a:p>
          <a:p>
            <a:r>
              <a:rPr lang="en-US" sz="3200" dirty="0"/>
              <a:t>Complement to the Urban Sound Dataset</a:t>
            </a:r>
            <a:r>
              <a:rPr lang="en-US" sz="3200" baseline="-25000" dirty="0"/>
              <a:t> (8)</a:t>
            </a:r>
          </a:p>
          <a:p>
            <a:endParaRPr lang="en-US" sz="4400" dirty="0"/>
          </a:p>
        </p:txBody>
      </p:sp>
      <p:sp>
        <p:nvSpPr>
          <p:cNvPr id="33" name="TextBox 32">
            <a:extLst>
              <a:ext uri="{FF2B5EF4-FFF2-40B4-BE49-F238E27FC236}">
                <a16:creationId xmlns:a16="http://schemas.microsoft.com/office/drawing/2014/main" id="{AF36EF48-BC6F-4118-9A67-2BDDE25DDFB6}"/>
              </a:ext>
            </a:extLst>
          </p:cNvPr>
          <p:cNvSpPr txBox="1"/>
          <p:nvPr/>
        </p:nvSpPr>
        <p:spPr>
          <a:xfrm>
            <a:off x="1196443" y="16006529"/>
            <a:ext cx="8908662" cy="1815882"/>
          </a:xfrm>
          <a:prstGeom prst="rect">
            <a:avLst/>
          </a:prstGeom>
          <a:noFill/>
        </p:spPr>
        <p:txBody>
          <a:bodyPr wrap="square" rtlCol="0">
            <a:spAutoFit/>
          </a:bodyPr>
          <a:lstStyle/>
          <a:p>
            <a:pPr marL="228600" indent="-228600">
              <a:buFont typeface="Arial" panose="020B0604020202020204" pitchFamily="34" charset="0"/>
              <a:buChar char="•"/>
            </a:pPr>
            <a:r>
              <a:rPr lang="en-US" sz="2800" dirty="0"/>
              <a:t>Industrial audio captured @&gt;32000 Hz </a:t>
            </a:r>
          </a:p>
          <a:p>
            <a:pPr marL="228600" indent="-228600">
              <a:buFont typeface="Arial" panose="020B0604020202020204" pitchFamily="34" charset="0"/>
              <a:buChar char="•"/>
            </a:pPr>
            <a:r>
              <a:rPr lang="en-US" sz="2800" dirty="0"/>
              <a:t>Resample to 32000 Hz</a:t>
            </a:r>
          </a:p>
          <a:p>
            <a:pPr marL="228600" indent="-228600">
              <a:buFont typeface="Arial" panose="020B0604020202020204" pitchFamily="34" charset="0"/>
              <a:buChar char="•"/>
            </a:pPr>
            <a:r>
              <a:rPr lang="en-US" sz="2800" dirty="0"/>
              <a:t>Split source recordings to sample groups</a:t>
            </a:r>
          </a:p>
          <a:p>
            <a:pPr marL="228600" indent="-228600">
              <a:buFont typeface="Arial" panose="020B0604020202020204" pitchFamily="34" charset="0"/>
              <a:buChar char="•"/>
            </a:pPr>
            <a:r>
              <a:rPr lang="en-US" sz="2800" dirty="0"/>
              <a:t>Chunk into 1 Second intervals</a:t>
            </a:r>
          </a:p>
        </p:txBody>
      </p:sp>
      <p:sp>
        <p:nvSpPr>
          <p:cNvPr id="34" name="TextBox 33">
            <a:extLst>
              <a:ext uri="{FF2B5EF4-FFF2-40B4-BE49-F238E27FC236}">
                <a16:creationId xmlns:a16="http://schemas.microsoft.com/office/drawing/2014/main" id="{2D5B3632-8FAB-4D4E-BBE3-24E7C051828A}"/>
              </a:ext>
            </a:extLst>
          </p:cNvPr>
          <p:cNvSpPr txBox="1"/>
          <p:nvPr/>
        </p:nvSpPr>
        <p:spPr>
          <a:xfrm>
            <a:off x="11232090" y="18805552"/>
            <a:ext cx="3242234" cy="523220"/>
          </a:xfrm>
          <a:prstGeom prst="rect">
            <a:avLst/>
          </a:prstGeom>
          <a:noFill/>
        </p:spPr>
        <p:txBody>
          <a:bodyPr wrap="none" rtlCol="0">
            <a:spAutoFit/>
          </a:bodyPr>
          <a:lstStyle/>
          <a:p>
            <a:r>
              <a:rPr lang="en-US" sz="2800" dirty="0"/>
              <a:t>1 Second Wave Form</a:t>
            </a:r>
            <a:endParaRPr lang="en-US" sz="19900" dirty="0"/>
          </a:p>
        </p:txBody>
      </p:sp>
      <p:sp>
        <p:nvSpPr>
          <p:cNvPr id="36" name="TextBox 35">
            <a:extLst>
              <a:ext uri="{FF2B5EF4-FFF2-40B4-BE49-F238E27FC236}">
                <a16:creationId xmlns:a16="http://schemas.microsoft.com/office/drawing/2014/main" id="{5A6A3249-53AE-4F1E-943D-26C432E2B44D}"/>
              </a:ext>
            </a:extLst>
          </p:cNvPr>
          <p:cNvSpPr txBox="1"/>
          <p:nvPr/>
        </p:nvSpPr>
        <p:spPr>
          <a:xfrm>
            <a:off x="1239651" y="18748900"/>
            <a:ext cx="9202237" cy="5693866"/>
          </a:xfrm>
          <a:prstGeom prst="rect">
            <a:avLst/>
          </a:prstGeom>
          <a:noFill/>
        </p:spPr>
        <p:txBody>
          <a:bodyPr wrap="square" rtlCol="0">
            <a:spAutoFit/>
          </a:bodyPr>
          <a:lstStyle/>
          <a:p>
            <a:pPr marL="228600" indent="-228600">
              <a:buFont typeface="Arial" panose="020B0604020202020204" pitchFamily="34" charset="0"/>
              <a:buChar char="•"/>
            </a:pPr>
            <a:r>
              <a:rPr lang="en-US" sz="2800" dirty="0"/>
              <a:t>We characterize pitch and timbre through frequency domain changes over time, represented by 2D spectrograms based on either the Constant Q Transform (CQT) or the Short-Time Fourier Transform (STFT)</a:t>
            </a:r>
          </a:p>
          <a:p>
            <a:pPr marL="228600" indent="-228600">
              <a:buFont typeface="Arial" panose="020B0604020202020204" pitchFamily="34" charset="0"/>
              <a:buChar char="•"/>
            </a:pPr>
            <a:r>
              <a:rPr lang="en-US" sz="2800" dirty="0"/>
              <a:t>CQT is a time-frequency analysis method with higher frequency resolution at lower frequencies and higher time resolution towards higher frequencies3 better capturing both pitch and timbre* </a:t>
            </a:r>
          </a:p>
          <a:p>
            <a:pPr marL="228600" indent="-228600">
              <a:buFont typeface="Arial" panose="020B0604020202020204" pitchFamily="34" charset="0"/>
              <a:buChar char="•"/>
            </a:pPr>
            <a:r>
              <a:rPr lang="en-US" sz="2800" dirty="0"/>
              <a:t>STFT determines the sinusoidal frequency and phase content of local sections of the signal</a:t>
            </a:r>
          </a:p>
          <a:p>
            <a:pPr marL="228600" indent="-228600">
              <a:buFont typeface="Arial" panose="020B0604020202020204" pitchFamily="34" charset="0"/>
              <a:buChar char="•"/>
            </a:pPr>
            <a:r>
              <a:rPr lang="en-US" sz="2800" dirty="0"/>
              <a:t>CREPE transfer learns fundamental frequency using a pre-trained pitch model </a:t>
            </a:r>
          </a:p>
          <a:p>
            <a:pPr marL="228600" indent="-228600">
              <a:buFont typeface="Arial" panose="020B0604020202020204" pitchFamily="34" charset="0"/>
              <a:buChar char="•"/>
            </a:pPr>
            <a:endParaRPr lang="en-US" sz="2800" dirty="0"/>
          </a:p>
        </p:txBody>
      </p:sp>
      <p:pic>
        <p:nvPicPr>
          <p:cNvPr id="37" name="Picture 36">
            <a:extLst>
              <a:ext uri="{FF2B5EF4-FFF2-40B4-BE49-F238E27FC236}">
                <a16:creationId xmlns:a16="http://schemas.microsoft.com/office/drawing/2014/main" id="{F0BC90A4-4315-4B19-A77F-19C58C4B14C9}"/>
              </a:ext>
            </a:extLst>
          </p:cNvPr>
          <p:cNvPicPr>
            <a:picLocks noChangeAspect="1"/>
          </p:cNvPicPr>
          <p:nvPr/>
        </p:nvPicPr>
        <p:blipFill>
          <a:blip r:embed="rId4"/>
          <a:stretch>
            <a:fillRect/>
          </a:stretch>
        </p:blipFill>
        <p:spPr>
          <a:xfrm>
            <a:off x="10203505" y="19636951"/>
            <a:ext cx="5468353" cy="2996621"/>
          </a:xfrm>
          <a:prstGeom prst="rect">
            <a:avLst/>
          </a:prstGeom>
        </p:spPr>
      </p:pic>
      <p:sp>
        <p:nvSpPr>
          <p:cNvPr id="38" name="TextBox 37">
            <a:extLst>
              <a:ext uri="{FF2B5EF4-FFF2-40B4-BE49-F238E27FC236}">
                <a16:creationId xmlns:a16="http://schemas.microsoft.com/office/drawing/2014/main" id="{836CD0E9-83C1-4E9E-93F2-5DAC4A97EF02}"/>
              </a:ext>
            </a:extLst>
          </p:cNvPr>
          <p:cNvSpPr txBox="1"/>
          <p:nvPr/>
        </p:nvSpPr>
        <p:spPr>
          <a:xfrm>
            <a:off x="11257253" y="22548578"/>
            <a:ext cx="3360856" cy="523220"/>
          </a:xfrm>
          <a:prstGeom prst="rect">
            <a:avLst/>
          </a:prstGeom>
          <a:noFill/>
        </p:spPr>
        <p:txBody>
          <a:bodyPr wrap="none" rtlCol="0">
            <a:spAutoFit/>
          </a:bodyPr>
          <a:lstStyle/>
          <a:p>
            <a:r>
              <a:rPr lang="en-US" sz="2800" dirty="0"/>
              <a:t>Constant Q Transform</a:t>
            </a:r>
            <a:endParaRPr lang="en-US" sz="19900" dirty="0"/>
          </a:p>
        </p:txBody>
      </p:sp>
      <p:sp>
        <p:nvSpPr>
          <p:cNvPr id="49" name="TextBox 48">
            <a:extLst>
              <a:ext uri="{FF2B5EF4-FFF2-40B4-BE49-F238E27FC236}">
                <a16:creationId xmlns:a16="http://schemas.microsoft.com/office/drawing/2014/main" id="{AB73BA5D-13F9-4429-8A1B-9F0F5D193339}"/>
              </a:ext>
            </a:extLst>
          </p:cNvPr>
          <p:cNvSpPr txBox="1"/>
          <p:nvPr/>
        </p:nvSpPr>
        <p:spPr>
          <a:xfrm>
            <a:off x="1239652" y="29817601"/>
            <a:ext cx="10088394" cy="2800767"/>
          </a:xfrm>
          <a:prstGeom prst="rect">
            <a:avLst/>
          </a:prstGeom>
          <a:noFill/>
        </p:spPr>
        <p:txBody>
          <a:bodyPr wrap="square" rtlCol="0">
            <a:spAutoFit/>
          </a:bodyPr>
          <a:lstStyle/>
          <a:p>
            <a:r>
              <a:rPr lang="en-US" sz="3200" dirty="0"/>
              <a:t>Dataset to date includes:</a:t>
            </a:r>
          </a:p>
          <a:p>
            <a:pPr marL="171450" indent="-171450">
              <a:buFont typeface="Arial" panose="020B0604020202020204" pitchFamily="34" charset="0"/>
              <a:buChar char="•"/>
            </a:pPr>
            <a:r>
              <a:rPr lang="en-US" sz="2800" dirty="0"/>
              <a:t>Machine tooling at correct and incorrect settings</a:t>
            </a:r>
          </a:p>
          <a:p>
            <a:pPr marL="171450" indent="-171450">
              <a:buFont typeface="Arial" panose="020B0604020202020204" pitchFamily="34" charset="0"/>
              <a:buChar char="•"/>
            </a:pPr>
            <a:r>
              <a:rPr lang="en-US" sz="2800" dirty="0"/>
              <a:t>Commercial ferry boats on Puget Sound</a:t>
            </a:r>
          </a:p>
          <a:p>
            <a:pPr marL="171450" indent="-171450">
              <a:buFont typeface="Arial" panose="020B0604020202020204" pitchFamily="34" charset="0"/>
              <a:buChar char="•"/>
            </a:pPr>
            <a:r>
              <a:rPr lang="en-US" sz="2800" dirty="0"/>
              <a:t>Commercial aircraft landings at LAX and SEA</a:t>
            </a:r>
          </a:p>
          <a:p>
            <a:pPr marL="171450" indent="-171450">
              <a:buFont typeface="Arial" panose="020B0604020202020204" pitchFamily="34" charset="0"/>
              <a:buChar char="•"/>
            </a:pPr>
            <a:r>
              <a:rPr lang="en-US" sz="2800" dirty="0"/>
              <a:t>Boat yard metal grinding operations at Lake Union</a:t>
            </a:r>
          </a:p>
          <a:p>
            <a:r>
              <a:rPr lang="en-US" sz="2800" dirty="0">
                <a:hlinkClick r:id="rId5"/>
              </a:rPr>
              <a:t>https://github.com/SingingData/Vroom</a:t>
            </a:r>
            <a:endParaRPr lang="en-US" sz="2800" dirty="0"/>
          </a:p>
        </p:txBody>
      </p:sp>
      <p:pic>
        <p:nvPicPr>
          <p:cNvPr id="50" name="Picture 49">
            <a:extLst>
              <a:ext uri="{FF2B5EF4-FFF2-40B4-BE49-F238E27FC236}">
                <a16:creationId xmlns:a16="http://schemas.microsoft.com/office/drawing/2014/main" id="{F7F5913E-059F-4ABF-A4C2-7CBF368FEFFD}"/>
              </a:ext>
            </a:extLst>
          </p:cNvPr>
          <p:cNvPicPr>
            <a:picLocks noChangeAspect="1"/>
          </p:cNvPicPr>
          <p:nvPr/>
        </p:nvPicPr>
        <p:blipFill>
          <a:blip r:embed="rId6"/>
          <a:stretch>
            <a:fillRect/>
          </a:stretch>
        </p:blipFill>
        <p:spPr>
          <a:xfrm>
            <a:off x="12500570" y="28686252"/>
            <a:ext cx="3032252" cy="3968794"/>
          </a:xfrm>
          <a:prstGeom prst="rect">
            <a:avLst/>
          </a:prstGeom>
          <a:effectLst>
            <a:outerShdw blurRad="50800" dist="38100" dir="2700000" algn="tl" rotWithShape="0">
              <a:prstClr val="black">
                <a:alpha val="40000"/>
              </a:prstClr>
            </a:outerShdw>
          </a:effectLst>
        </p:spPr>
      </p:pic>
      <p:sp>
        <p:nvSpPr>
          <p:cNvPr id="51" name="TextBox 50">
            <a:extLst>
              <a:ext uri="{FF2B5EF4-FFF2-40B4-BE49-F238E27FC236}">
                <a16:creationId xmlns:a16="http://schemas.microsoft.com/office/drawing/2014/main" id="{D950E946-038D-4D3E-A7C9-80B9B2162C55}"/>
              </a:ext>
            </a:extLst>
          </p:cNvPr>
          <p:cNvSpPr txBox="1"/>
          <p:nvPr/>
        </p:nvSpPr>
        <p:spPr>
          <a:xfrm>
            <a:off x="1196443" y="18042733"/>
            <a:ext cx="7796558" cy="769441"/>
          </a:xfrm>
          <a:prstGeom prst="rect">
            <a:avLst/>
          </a:prstGeom>
          <a:noFill/>
        </p:spPr>
        <p:txBody>
          <a:bodyPr wrap="none" rtlCol="0">
            <a:spAutoFit/>
          </a:bodyPr>
          <a:lstStyle/>
          <a:p>
            <a:r>
              <a:rPr lang="en-US" sz="4400" dirty="0"/>
              <a:t>Featurization of Pitch and Timbre</a:t>
            </a:r>
          </a:p>
        </p:txBody>
      </p:sp>
      <p:sp>
        <p:nvSpPr>
          <p:cNvPr id="52" name="TextBox 51">
            <a:extLst>
              <a:ext uri="{FF2B5EF4-FFF2-40B4-BE49-F238E27FC236}">
                <a16:creationId xmlns:a16="http://schemas.microsoft.com/office/drawing/2014/main" id="{5B53BE6D-2A12-4BC4-A2A5-46138A60D46D}"/>
              </a:ext>
            </a:extLst>
          </p:cNvPr>
          <p:cNvSpPr txBox="1"/>
          <p:nvPr/>
        </p:nvSpPr>
        <p:spPr>
          <a:xfrm>
            <a:off x="17539338" y="31118506"/>
            <a:ext cx="4151479" cy="1631216"/>
          </a:xfrm>
          <a:prstGeom prst="rect">
            <a:avLst/>
          </a:prstGeom>
          <a:noFill/>
        </p:spPr>
        <p:txBody>
          <a:bodyPr wrap="square" rtlCol="0">
            <a:spAutoFit/>
          </a:bodyPr>
          <a:lstStyle/>
          <a:p>
            <a:pPr algn="ctr"/>
            <a:r>
              <a:rPr lang="en-US" sz="3200" dirty="0"/>
              <a:t>Machining Speed</a:t>
            </a:r>
          </a:p>
          <a:p>
            <a:pPr algn="ctr"/>
            <a:r>
              <a:rPr lang="en-US" sz="3200" dirty="0"/>
              <a:t>Correct vs. Incorrect</a:t>
            </a:r>
          </a:p>
          <a:p>
            <a:pPr algn="ctr"/>
            <a:endParaRPr lang="en-US" sz="3600" dirty="0"/>
          </a:p>
        </p:txBody>
      </p:sp>
      <p:sp>
        <p:nvSpPr>
          <p:cNvPr id="54" name="TextBox 53">
            <a:extLst>
              <a:ext uri="{FF2B5EF4-FFF2-40B4-BE49-F238E27FC236}">
                <a16:creationId xmlns:a16="http://schemas.microsoft.com/office/drawing/2014/main" id="{F697811E-EB65-4C41-9CB9-5B676A912826}"/>
              </a:ext>
            </a:extLst>
          </p:cNvPr>
          <p:cNvSpPr txBox="1"/>
          <p:nvPr/>
        </p:nvSpPr>
        <p:spPr>
          <a:xfrm>
            <a:off x="26530731" y="31205410"/>
            <a:ext cx="4721085" cy="1077218"/>
          </a:xfrm>
          <a:prstGeom prst="rect">
            <a:avLst/>
          </a:prstGeom>
          <a:noFill/>
        </p:spPr>
        <p:txBody>
          <a:bodyPr wrap="square" rtlCol="0">
            <a:spAutoFit/>
          </a:bodyPr>
          <a:lstStyle/>
          <a:p>
            <a:pPr algn="ctr"/>
            <a:r>
              <a:rPr lang="en-US" sz="3200" dirty="0"/>
              <a:t>Aircraft Model Classifier</a:t>
            </a:r>
          </a:p>
          <a:p>
            <a:pPr algn="ctr"/>
            <a:r>
              <a:rPr lang="en-US" sz="3200" dirty="0"/>
              <a:t>Embraer vs. Others</a:t>
            </a:r>
          </a:p>
        </p:txBody>
      </p:sp>
      <p:sp>
        <p:nvSpPr>
          <p:cNvPr id="48" name="Rectangle 47">
            <a:extLst>
              <a:ext uri="{FF2B5EF4-FFF2-40B4-BE49-F238E27FC236}">
                <a16:creationId xmlns:a16="http://schemas.microsoft.com/office/drawing/2014/main" id="{864F4B66-0655-4BCF-81AE-ACC6B86C7538}"/>
              </a:ext>
            </a:extLst>
          </p:cNvPr>
          <p:cNvSpPr/>
          <p:nvPr/>
        </p:nvSpPr>
        <p:spPr>
          <a:xfrm>
            <a:off x="17004299" y="37823231"/>
            <a:ext cx="14367104" cy="1815882"/>
          </a:xfrm>
          <a:prstGeom prst="rect">
            <a:avLst/>
          </a:prstGeom>
        </p:spPr>
        <p:txBody>
          <a:bodyPr wrap="square">
            <a:spAutoFit/>
          </a:bodyPr>
          <a:lstStyle/>
          <a:p>
            <a:pPr marL="571500" indent="-571500">
              <a:buFont typeface="Arial" panose="020B0604020202020204" pitchFamily="34" charset="0"/>
              <a:buChar char="•"/>
            </a:pPr>
            <a:r>
              <a:rPr lang="en-US" sz="2800" dirty="0"/>
              <a:t>Build out the VROOM Dataset with additional instances of industrial tool quality classification</a:t>
            </a:r>
          </a:p>
          <a:p>
            <a:pPr marL="571500" indent="-571500">
              <a:buFont typeface="Arial" panose="020B0604020202020204" pitchFamily="34" charset="0"/>
              <a:buChar char="•"/>
            </a:pPr>
            <a:r>
              <a:rPr lang="en-US" sz="2800" dirty="0"/>
              <a:t>Create pre-trained model of industrial audio classification for re-use</a:t>
            </a:r>
          </a:p>
          <a:p>
            <a:pPr marL="571500" indent="-571500">
              <a:buFont typeface="Arial" panose="020B0604020202020204" pitchFamily="34" charset="0"/>
              <a:buChar char="•"/>
            </a:pPr>
            <a:r>
              <a:rPr lang="en-US" sz="2800" dirty="0"/>
              <a:t>Extend validation of approach across industrial machine types</a:t>
            </a:r>
          </a:p>
          <a:p>
            <a:pPr marL="571500" indent="-571500">
              <a:buFont typeface="Arial" panose="020B0604020202020204" pitchFamily="34" charset="0"/>
              <a:buChar char="•"/>
            </a:pPr>
            <a:r>
              <a:rPr lang="en-US" sz="2800" dirty="0"/>
              <a:t>Experiment with depthwise separable convolutions architecture</a:t>
            </a:r>
          </a:p>
        </p:txBody>
      </p:sp>
      <p:sp>
        <p:nvSpPr>
          <p:cNvPr id="58" name="Rectangle: Rounded Corners 57">
            <a:extLst>
              <a:ext uri="{FF2B5EF4-FFF2-40B4-BE49-F238E27FC236}">
                <a16:creationId xmlns:a16="http://schemas.microsoft.com/office/drawing/2014/main" id="{D5D88FB5-744A-4231-8A70-0B0D0ECCE532}"/>
              </a:ext>
            </a:extLst>
          </p:cNvPr>
          <p:cNvSpPr/>
          <p:nvPr/>
        </p:nvSpPr>
        <p:spPr>
          <a:xfrm>
            <a:off x="16953986" y="36247467"/>
            <a:ext cx="15187067" cy="1295400"/>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3686861" rtl="0" eaLnBrk="1" latinLnBrk="0" hangingPunct="1">
              <a:defRPr sz="7258" kern="1200">
                <a:solidFill>
                  <a:schemeClr val="lt1"/>
                </a:solidFill>
                <a:latin typeface="+mn-lt"/>
                <a:ea typeface="+mn-ea"/>
                <a:cs typeface="+mn-cs"/>
              </a:defRPr>
            </a:lvl1pPr>
            <a:lvl2pPr marL="1843430" algn="l" defTabSz="3686861" rtl="0" eaLnBrk="1" latinLnBrk="0" hangingPunct="1">
              <a:defRPr sz="7258" kern="1200">
                <a:solidFill>
                  <a:schemeClr val="lt1"/>
                </a:solidFill>
                <a:latin typeface="+mn-lt"/>
                <a:ea typeface="+mn-ea"/>
                <a:cs typeface="+mn-cs"/>
              </a:defRPr>
            </a:lvl2pPr>
            <a:lvl3pPr marL="3686861" algn="l" defTabSz="3686861" rtl="0" eaLnBrk="1" latinLnBrk="0" hangingPunct="1">
              <a:defRPr sz="7258" kern="1200">
                <a:solidFill>
                  <a:schemeClr val="lt1"/>
                </a:solidFill>
                <a:latin typeface="+mn-lt"/>
                <a:ea typeface="+mn-ea"/>
                <a:cs typeface="+mn-cs"/>
              </a:defRPr>
            </a:lvl3pPr>
            <a:lvl4pPr marL="5530291" algn="l" defTabSz="3686861" rtl="0" eaLnBrk="1" latinLnBrk="0" hangingPunct="1">
              <a:defRPr sz="7258" kern="1200">
                <a:solidFill>
                  <a:schemeClr val="lt1"/>
                </a:solidFill>
                <a:latin typeface="+mn-lt"/>
                <a:ea typeface="+mn-ea"/>
                <a:cs typeface="+mn-cs"/>
              </a:defRPr>
            </a:lvl4pPr>
            <a:lvl5pPr marL="7373722" algn="l" defTabSz="3686861" rtl="0" eaLnBrk="1" latinLnBrk="0" hangingPunct="1">
              <a:defRPr sz="7258" kern="1200">
                <a:solidFill>
                  <a:schemeClr val="lt1"/>
                </a:solidFill>
                <a:latin typeface="+mn-lt"/>
                <a:ea typeface="+mn-ea"/>
                <a:cs typeface="+mn-cs"/>
              </a:defRPr>
            </a:lvl5pPr>
            <a:lvl6pPr marL="9217152" algn="l" defTabSz="3686861" rtl="0" eaLnBrk="1" latinLnBrk="0" hangingPunct="1">
              <a:defRPr sz="7258" kern="1200">
                <a:solidFill>
                  <a:schemeClr val="lt1"/>
                </a:solidFill>
                <a:latin typeface="+mn-lt"/>
                <a:ea typeface="+mn-ea"/>
                <a:cs typeface="+mn-cs"/>
              </a:defRPr>
            </a:lvl6pPr>
            <a:lvl7pPr marL="11060582" algn="l" defTabSz="3686861" rtl="0" eaLnBrk="1" latinLnBrk="0" hangingPunct="1">
              <a:defRPr sz="7258" kern="1200">
                <a:solidFill>
                  <a:schemeClr val="lt1"/>
                </a:solidFill>
                <a:latin typeface="+mn-lt"/>
                <a:ea typeface="+mn-ea"/>
                <a:cs typeface="+mn-cs"/>
              </a:defRPr>
            </a:lvl7pPr>
            <a:lvl8pPr marL="12904013" algn="l" defTabSz="3686861" rtl="0" eaLnBrk="1" latinLnBrk="0" hangingPunct="1">
              <a:defRPr sz="7258" kern="1200">
                <a:solidFill>
                  <a:schemeClr val="lt1"/>
                </a:solidFill>
                <a:latin typeface="+mn-lt"/>
                <a:ea typeface="+mn-ea"/>
                <a:cs typeface="+mn-cs"/>
              </a:defRPr>
            </a:lvl8pPr>
            <a:lvl9pPr marL="14747443" algn="l" defTabSz="3686861" rtl="0" eaLnBrk="1" latinLnBrk="0" hangingPunct="1">
              <a:defRPr sz="7258" kern="1200">
                <a:solidFill>
                  <a:schemeClr val="lt1"/>
                </a:solidFill>
                <a:latin typeface="+mn-lt"/>
                <a:ea typeface="+mn-ea"/>
                <a:cs typeface="+mn-cs"/>
              </a:defRPr>
            </a:lvl9pPr>
          </a:lstStyle>
          <a:p>
            <a:pPr algn="ctr"/>
            <a:r>
              <a:rPr lang="en-US" sz="6000" b="1" dirty="0">
                <a:latin typeface="Arial" panose="020B0604020202020204" pitchFamily="34" charset="0"/>
                <a:cs typeface="Arial" panose="020B0604020202020204" pitchFamily="34" charset="0"/>
              </a:rPr>
              <a:t>Future Direction</a:t>
            </a:r>
          </a:p>
        </p:txBody>
      </p:sp>
      <p:pic>
        <p:nvPicPr>
          <p:cNvPr id="60" name="Picture 59">
            <a:extLst>
              <a:ext uri="{FF2B5EF4-FFF2-40B4-BE49-F238E27FC236}">
                <a16:creationId xmlns:a16="http://schemas.microsoft.com/office/drawing/2014/main" id="{2652B891-0E57-4FC4-A048-17D9E863D242}"/>
              </a:ext>
            </a:extLst>
          </p:cNvPr>
          <p:cNvPicPr>
            <a:picLocks noChangeAspect="1"/>
          </p:cNvPicPr>
          <p:nvPr/>
        </p:nvPicPr>
        <p:blipFill>
          <a:blip r:embed="rId7"/>
          <a:stretch>
            <a:fillRect/>
          </a:stretch>
        </p:blipFill>
        <p:spPr>
          <a:xfrm>
            <a:off x="23258765" y="32387148"/>
            <a:ext cx="2677768" cy="1568327"/>
          </a:xfrm>
          <a:prstGeom prst="rect">
            <a:avLst/>
          </a:prstGeom>
        </p:spPr>
      </p:pic>
      <p:pic>
        <p:nvPicPr>
          <p:cNvPr id="61" name="Picture 60" descr="A large ship in a body of water&#10;&#10;Description automatically generated">
            <a:extLst>
              <a:ext uri="{FF2B5EF4-FFF2-40B4-BE49-F238E27FC236}">
                <a16:creationId xmlns:a16="http://schemas.microsoft.com/office/drawing/2014/main" id="{631D4C7A-2D53-4711-A227-CF2A60121AD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3258765" y="34068366"/>
            <a:ext cx="2677768" cy="1568327"/>
          </a:xfrm>
          <a:prstGeom prst="rect">
            <a:avLst/>
          </a:prstGeom>
        </p:spPr>
      </p:pic>
      <p:pic>
        <p:nvPicPr>
          <p:cNvPr id="57" name="Picture 56">
            <a:extLst>
              <a:ext uri="{FF2B5EF4-FFF2-40B4-BE49-F238E27FC236}">
                <a16:creationId xmlns:a16="http://schemas.microsoft.com/office/drawing/2014/main" id="{9BED9EE1-FCA7-4F08-AD38-4F96C3DD466F}"/>
              </a:ext>
            </a:extLst>
          </p:cNvPr>
          <p:cNvPicPr>
            <a:picLocks noChangeAspect="1"/>
          </p:cNvPicPr>
          <p:nvPr/>
        </p:nvPicPr>
        <p:blipFill>
          <a:blip r:embed="rId9"/>
          <a:stretch>
            <a:fillRect/>
          </a:stretch>
        </p:blipFill>
        <p:spPr>
          <a:xfrm>
            <a:off x="27333395" y="32387148"/>
            <a:ext cx="2867059" cy="1553936"/>
          </a:xfrm>
          <a:prstGeom prst="rect">
            <a:avLst/>
          </a:prstGeom>
        </p:spPr>
      </p:pic>
      <p:pic>
        <p:nvPicPr>
          <p:cNvPr id="62" name="Picture 61">
            <a:extLst>
              <a:ext uri="{FF2B5EF4-FFF2-40B4-BE49-F238E27FC236}">
                <a16:creationId xmlns:a16="http://schemas.microsoft.com/office/drawing/2014/main" id="{122232B9-A90B-4DF4-9D0F-D5BB0BD33BBE}"/>
              </a:ext>
            </a:extLst>
          </p:cNvPr>
          <p:cNvPicPr>
            <a:picLocks noChangeAspect="1"/>
          </p:cNvPicPr>
          <p:nvPr/>
        </p:nvPicPr>
        <p:blipFill>
          <a:blip r:embed="rId10"/>
          <a:stretch>
            <a:fillRect/>
          </a:stretch>
        </p:blipFill>
        <p:spPr>
          <a:xfrm>
            <a:off x="27270127" y="34055890"/>
            <a:ext cx="2895010" cy="1593678"/>
          </a:xfrm>
          <a:prstGeom prst="rect">
            <a:avLst/>
          </a:prstGeom>
        </p:spPr>
      </p:pic>
      <p:sp>
        <p:nvSpPr>
          <p:cNvPr id="63" name="Rectangle 62">
            <a:extLst>
              <a:ext uri="{FF2B5EF4-FFF2-40B4-BE49-F238E27FC236}">
                <a16:creationId xmlns:a16="http://schemas.microsoft.com/office/drawing/2014/main" id="{F8A656F8-0D26-4353-9AA2-8980C5272B09}"/>
              </a:ext>
            </a:extLst>
          </p:cNvPr>
          <p:cNvSpPr/>
          <p:nvPr/>
        </p:nvSpPr>
        <p:spPr>
          <a:xfrm>
            <a:off x="1196443" y="41654316"/>
            <a:ext cx="6722262" cy="1200329"/>
          </a:xfrm>
          <a:prstGeom prst="rect">
            <a:avLst/>
          </a:prstGeom>
        </p:spPr>
        <p:txBody>
          <a:bodyPr wrap="square">
            <a:spAutoFit/>
          </a:bodyPr>
          <a:lstStyle/>
          <a:p>
            <a:r>
              <a:rPr lang="en-US" sz="3600" dirty="0"/>
              <a:t>For more information: pattyry@microsoft.com</a:t>
            </a:r>
          </a:p>
        </p:txBody>
      </p:sp>
      <p:sp>
        <p:nvSpPr>
          <p:cNvPr id="59" name="TextBox 58">
            <a:extLst>
              <a:ext uri="{FF2B5EF4-FFF2-40B4-BE49-F238E27FC236}">
                <a16:creationId xmlns:a16="http://schemas.microsoft.com/office/drawing/2014/main" id="{458DACD7-C142-4E52-BCFF-4D30ED5C81CA}"/>
              </a:ext>
            </a:extLst>
          </p:cNvPr>
          <p:cNvSpPr txBox="1"/>
          <p:nvPr/>
        </p:nvSpPr>
        <p:spPr>
          <a:xfrm>
            <a:off x="1239651" y="24245794"/>
            <a:ext cx="3458254" cy="769441"/>
          </a:xfrm>
          <a:prstGeom prst="rect">
            <a:avLst/>
          </a:prstGeom>
          <a:noFill/>
        </p:spPr>
        <p:txBody>
          <a:bodyPr wrap="none" rtlCol="0">
            <a:spAutoFit/>
          </a:bodyPr>
          <a:lstStyle/>
          <a:p>
            <a:r>
              <a:rPr lang="en-US" sz="4400" dirty="0"/>
              <a:t>Augmentation</a:t>
            </a:r>
          </a:p>
        </p:txBody>
      </p:sp>
      <p:sp>
        <p:nvSpPr>
          <p:cNvPr id="64" name="TextBox 63">
            <a:extLst>
              <a:ext uri="{FF2B5EF4-FFF2-40B4-BE49-F238E27FC236}">
                <a16:creationId xmlns:a16="http://schemas.microsoft.com/office/drawing/2014/main" id="{F8FC7CF4-66CF-4BF1-8436-E95E09513F6A}"/>
              </a:ext>
            </a:extLst>
          </p:cNvPr>
          <p:cNvSpPr txBox="1"/>
          <p:nvPr/>
        </p:nvSpPr>
        <p:spPr>
          <a:xfrm>
            <a:off x="1230482" y="24945852"/>
            <a:ext cx="10290683" cy="1815882"/>
          </a:xfrm>
          <a:prstGeom prst="rect">
            <a:avLst/>
          </a:prstGeom>
          <a:noFill/>
        </p:spPr>
        <p:txBody>
          <a:bodyPr wrap="square" rtlCol="0">
            <a:spAutoFit/>
          </a:bodyPr>
          <a:lstStyle/>
          <a:p>
            <a:pPr marL="228600" indent="-228600">
              <a:buFont typeface="Arial" panose="020B0604020202020204" pitchFamily="34" charset="0"/>
              <a:buChar char="•"/>
            </a:pPr>
            <a:r>
              <a:rPr lang="en-US" sz="2800" dirty="0"/>
              <a:t>Time and frequency masking of CQT </a:t>
            </a:r>
          </a:p>
          <a:p>
            <a:pPr marL="228600" indent="-228600">
              <a:buFont typeface="Arial" panose="020B0604020202020204" pitchFamily="34" charset="0"/>
              <a:buChar char="•"/>
            </a:pPr>
            <a:r>
              <a:rPr lang="en-US" sz="2800" dirty="0"/>
              <a:t>Added white noise and volume reduction</a:t>
            </a:r>
          </a:p>
          <a:p>
            <a:pPr marL="228600" indent="-228600">
              <a:buFont typeface="Arial" panose="020B0604020202020204" pitchFamily="34" charset="0"/>
              <a:buChar char="•"/>
            </a:pPr>
            <a:r>
              <a:rPr lang="en-US" sz="2800" dirty="0"/>
              <a:t>Masking stabilized learning and increased generalizability</a:t>
            </a:r>
          </a:p>
          <a:p>
            <a:pPr marL="228600" indent="-228600">
              <a:buFont typeface="Arial" panose="020B0604020202020204" pitchFamily="34" charset="0"/>
              <a:buChar char="•"/>
            </a:pPr>
            <a:r>
              <a:rPr lang="en-US" sz="2800" dirty="0"/>
              <a:t>Explored generating synthesized sample, revealed unstable pitch</a:t>
            </a:r>
          </a:p>
        </p:txBody>
      </p:sp>
      <p:sp>
        <p:nvSpPr>
          <p:cNvPr id="65" name="TextBox 64">
            <a:extLst>
              <a:ext uri="{FF2B5EF4-FFF2-40B4-BE49-F238E27FC236}">
                <a16:creationId xmlns:a16="http://schemas.microsoft.com/office/drawing/2014/main" id="{770A38E8-4DE4-4102-8499-2D4C346E327F}"/>
              </a:ext>
            </a:extLst>
          </p:cNvPr>
          <p:cNvSpPr txBox="1"/>
          <p:nvPr/>
        </p:nvSpPr>
        <p:spPr>
          <a:xfrm>
            <a:off x="10758157" y="25996910"/>
            <a:ext cx="4363439" cy="523220"/>
          </a:xfrm>
          <a:prstGeom prst="rect">
            <a:avLst/>
          </a:prstGeom>
          <a:noFill/>
        </p:spPr>
        <p:txBody>
          <a:bodyPr wrap="none" rtlCol="0">
            <a:spAutoFit/>
          </a:bodyPr>
          <a:lstStyle/>
          <a:p>
            <a:r>
              <a:rPr lang="en-US" sz="2800" dirty="0"/>
              <a:t>Masked Time and Frequency</a:t>
            </a:r>
            <a:endParaRPr lang="en-US" sz="19900" dirty="0"/>
          </a:p>
        </p:txBody>
      </p:sp>
      <p:pic>
        <p:nvPicPr>
          <p:cNvPr id="2" name="Picture 1">
            <a:extLst>
              <a:ext uri="{FF2B5EF4-FFF2-40B4-BE49-F238E27FC236}">
                <a16:creationId xmlns:a16="http://schemas.microsoft.com/office/drawing/2014/main" id="{6A3CB121-52D0-40A6-B418-9F4734143126}"/>
              </a:ext>
            </a:extLst>
          </p:cNvPr>
          <p:cNvPicPr>
            <a:picLocks noChangeAspect="1"/>
          </p:cNvPicPr>
          <p:nvPr/>
        </p:nvPicPr>
        <p:blipFill>
          <a:blip r:embed="rId11"/>
          <a:stretch>
            <a:fillRect/>
          </a:stretch>
        </p:blipFill>
        <p:spPr>
          <a:xfrm>
            <a:off x="10203505" y="23330230"/>
            <a:ext cx="5768450" cy="2752894"/>
          </a:xfrm>
          <a:prstGeom prst="rect">
            <a:avLst/>
          </a:prstGeom>
        </p:spPr>
      </p:pic>
      <p:sp>
        <p:nvSpPr>
          <p:cNvPr id="66" name="Rectangle 65">
            <a:extLst>
              <a:ext uri="{FF2B5EF4-FFF2-40B4-BE49-F238E27FC236}">
                <a16:creationId xmlns:a16="http://schemas.microsoft.com/office/drawing/2014/main" id="{61AA03D9-4D92-4B9F-8072-75BEAD81C72B}"/>
              </a:ext>
            </a:extLst>
          </p:cNvPr>
          <p:cNvSpPr/>
          <p:nvPr/>
        </p:nvSpPr>
        <p:spPr>
          <a:xfrm>
            <a:off x="18798167" y="22081426"/>
            <a:ext cx="4097191" cy="1314779"/>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Pitch Estimations</a:t>
            </a:r>
          </a:p>
          <a:p>
            <a:pPr algn="ctr"/>
            <a:r>
              <a:rPr lang="en-US" sz="2400" dirty="0">
                <a:solidFill>
                  <a:schemeClr val="tx1"/>
                </a:solidFill>
              </a:rPr>
              <a:t>from CREPE Pretrained Model</a:t>
            </a:r>
          </a:p>
          <a:p>
            <a:pPr algn="ctr"/>
            <a:r>
              <a:rPr lang="en-US" sz="2400" dirty="0">
                <a:solidFill>
                  <a:schemeClr val="tx1"/>
                </a:solidFill>
              </a:rPr>
              <a:t>1DCNN</a:t>
            </a:r>
          </a:p>
        </p:txBody>
      </p:sp>
      <p:sp>
        <p:nvSpPr>
          <p:cNvPr id="67" name="Rectangle 66">
            <a:extLst>
              <a:ext uri="{FF2B5EF4-FFF2-40B4-BE49-F238E27FC236}">
                <a16:creationId xmlns:a16="http://schemas.microsoft.com/office/drawing/2014/main" id="{27EBC47E-5C4D-47F3-8249-FE1AF99337F5}"/>
              </a:ext>
            </a:extLst>
          </p:cNvPr>
          <p:cNvSpPr/>
          <p:nvPr/>
        </p:nvSpPr>
        <p:spPr>
          <a:xfrm>
            <a:off x="23064512" y="22081426"/>
            <a:ext cx="3118396" cy="1314779"/>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CQT or STFT</a:t>
            </a:r>
          </a:p>
          <a:p>
            <a:pPr algn="ctr"/>
            <a:r>
              <a:rPr lang="en-US" sz="2400" dirty="0">
                <a:solidFill>
                  <a:schemeClr val="tx1"/>
                </a:solidFill>
              </a:rPr>
              <a:t>Spectrogram</a:t>
            </a:r>
          </a:p>
          <a:p>
            <a:pPr algn="ctr"/>
            <a:r>
              <a:rPr lang="en-US" sz="2400" dirty="0">
                <a:solidFill>
                  <a:schemeClr val="tx1"/>
                </a:solidFill>
              </a:rPr>
              <a:t> 2DCNN</a:t>
            </a:r>
          </a:p>
        </p:txBody>
      </p:sp>
      <p:sp>
        <p:nvSpPr>
          <p:cNvPr id="68" name="Rectangle 67">
            <a:extLst>
              <a:ext uri="{FF2B5EF4-FFF2-40B4-BE49-F238E27FC236}">
                <a16:creationId xmlns:a16="http://schemas.microsoft.com/office/drawing/2014/main" id="{53ED4777-0D32-4DB8-B8F3-F95E9C63777A}"/>
              </a:ext>
            </a:extLst>
          </p:cNvPr>
          <p:cNvSpPr/>
          <p:nvPr/>
        </p:nvSpPr>
        <p:spPr>
          <a:xfrm>
            <a:off x="22225190" y="23722539"/>
            <a:ext cx="4797039" cy="523220"/>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Concatenated</a:t>
            </a:r>
          </a:p>
        </p:txBody>
      </p:sp>
      <p:cxnSp>
        <p:nvCxnSpPr>
          <p:cNvPr id="69" name="Straight Arrow Connector 68">
            <a:extLst>
              <a:ext uri="{FF2B5EF4-FFF2-40B4-BE49-F238E27FC236}">
                <a16:creationId xmlns:a16="http://schemas.microsoft.com/office/drawing/2014/main" id="{BF60E04A-9BEC-4448-B398-858D51CB7C05}"/>
              </a:ext>
            </a:extLst>
          </p:cNvPr>
          <p:cNvCxnSpPr>
            <a:cxnSpLocks/>
            <a:stCxn id="66" idx="2"/>
            <a:endCxn id="68" idx="0"/>
          </p:cNvCxnSpPr>
          <p:nvPr/>
        </p:nvCxnSpPr>
        <p:spPr>
          <a:xfrm>
            <a:off x="20846763" y="23396205"/>
            <a:ext cx="3776947" cy="3263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0E0AD319-A537-4DFC-88CD-EFBE1E234C13}"/>
              </a:ext>
            </a:extLst>
          </p:cNvPr>
          <p:cNvCxnSpPr>
            <a:cxnSpLocks/>
            <a:stCxn id="67" idx="2"/>
            <a:endCxn id="68" idx="0"/>
          </p:cNvCxnSpPr>
          <p:nvPr/>
        </p:nvCxnSpPr>
        <p:spPr>
          <a:xfrm>
            <a:off x="24623710" y="23396205"/>
            <a:ext cx="0" cy="3263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8B1D2755-5865-47C7-815A-30ED8A21944E}"/>
              </a:ext>
            </a:extLst>
          </p:cNvPr>
          <p:cNvCxnSpPr>
            <a:cxnSpLocks/>
            <a:stCxn id="68" idx="2"/>
          </p:cNvCxnSpPr>
          <p:nvPr/>
        </p:nvCxnSpPr>
        <p:spPr>
          <a:xfrm>
            <a:off x="24623710" y="24245759"/>
            <a:ext cx="0" cy="4223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D5ED376B-7E9A-45AF-8A57-36805D8CD992}"/>
              </a:ext>
            </a:extLst>
          </p:cNvPr>
          <p:cNvSpPr txBox="1"/>
          <p:nvPr/>
        </p:nvSpPr>
        <p:spPr>
          <a:xfrm>
            <a:off x="20844676" y="24566083"/>
            <a:ext cx="7577897" cy="461665"/>
          </a:xfrm>
          <a:prstGeom prst="rect">
            <a:avLst/>
          </a:prstGeom>
          <a:noFill/>
        </p:spPr>
        <p:txBody>
          <a:bodyPr wrap="square" rtlCol="0">
            <a:spAutoFit/>
          </a:bodyPr>
          <a:lstStyle/>
          <a:p>
            <a:pPr algn="ctr"/>
            <a:r>
              <a:rPr lang="en-US" sz="2400" dirty="0"/>
              <a:t>Classification Output</a:t>
            </a:r>
          </a:p>
        </p:txBody>
      </p:sp>
      <p:sp>
        <p:nvSpPr>
          <p:cNvPr id="73" name="Rectangle 72">
            <a:extLst>
              <a:ext uri="{FF2B5EF4-FFF2-40B4-BE49-F238E27FC236}">
                <a16:creationId xmlns:a16="http://schemas.microsoft.com/office/drawing/2014/main" id="{CDFEBEA8-6FB7-41DF-BC94-7DDC2D36A292}"/>
              </a:ext>
            </a:extLst>
          </p:cNvPr>
          <p:cNvSpPr/>
          <p:nvPr/>
        </p:nvSpPr>
        <p:spPr>
          <a:xfrm>
            <a:off x="26361289" y="22081425"/>
            <a:ext cx="2815093" cy="1314779"/>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Masked </a:t>
            </a:r>
          </a:p>
          <a:p>
            <a:pPr algn="ctr"/>
            <a:r>
              <a:rPr lang="en-US" sz="2400" dirty="0">
                <a:solidFill>
                  <a:schemeClr val="tx1"/>
                </a:solidFill>
              </a:rPr>
              <a:t>Spectrogram</a:t>
            </a:r>
          </a:p>
          <a:p>
            <a:pPr algn="ctr"/>
            <a:r>
              <a:rPr lang="en-US" sz="2400" dirty="0">
                <a:solidFill>
                  <a:schemeClr val="tx1"/>
                </a:solidFill>
              </a:rPr>
              <a:t> 2DCNN</a:t>
            </a:r>
          </a:p>
        </p:txBody>
      </p:sp>
      <p:cxnSp>
        <p:nvCxnSpPr>
          <p:cNvPr id="74" name="Straight Arrow Connector 73">
            <a:extLst>
              <a:ext uri="{FF2B5EF4-FFF2-40B4-BE49-F238E27FC236}">
                <a16:creationId xmlns:a16="http://schemas.microsoft.com/office/drawing/2014/main" id="{75272889-4CCC-4C2F-BE33-D386684A0A57}"/>
              </a:ext>
            </a:extLst>
          </p:cNvPr>
          <p:cNvCxnSpPr>
            <a:cxnSpLocks/>
            <a:stCxn id="73" idx="2"/>
            <a:endCxn id="68" idx="0"/>
          </p:cNvCxnSpPr>
          <p:nvPr/>
        </p:nvCxnSpPr>
        <p:spPr>
          <a:xfrm flipH="1">
            <a:off x="24623710" y="23396204"/>
            <a:ext cx="3145126" cy="3263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5" name="Rectangle 74">
            <a:extLst>
              <a:ext uri="{FF2B5EF4-FFF2-40B4-BE49-F238E27FC236}">
                <a16:creationId xmlns:a16="http://schemas.microsoft.com/office/drawing/2014/main" id="{A7BB2279-942A-42A7-8AF2-0DAF62F636FC}"/>
              </a:ext>
            </a:extLst>
          </p:cNvPr>
          <p:cNvSpPr/>
          <p:nvPr/>
        </p:nvSpPr>
        <p:spPr>
          <a:xfrm>
            <a:off x="17073944" y="28429230"/>
            <a:ext cx="13949220" cy="2369880"/>
          </a:xfrm>
          <a:prstGeom prst="rect">
            <a:avLst/>
          </a:prstGeom>
        </p:spPr>
        <p:txBody>
          <a:bodyPr wrap="square">
            <a:spAutoFit/>
          </a:bodyPr>
          <a:lstStyle/>
          <a:p>
            <a:r>
              <a:rPr lang="en-US" sz="2400" dirty="0"/>
              <a:t>Notes:</a:t>
            </a:r>
          </a:p>
          <a:p>
            <a:pPr marL="571500" indent="-571500">
              <a:buFont typeface="Arial" panose="020B0604020202020204" pitchFamily="34" charset="0"/>
              <a:buChar char="•"/>
            </a:pPr>
            <a:r>
              <a:rPr lang="en-US" sz="2400" dirty="0"/>
              <a:t>The machining sample includes homogenous machines with the same operator</a:t>
            </a:r>
          </a:p>
          <a:p>
            <a:pPr marL="571500" indent="-571500">
              <a:buFont typeface="Arial" panose="020B0604020202020204" pitchFamily="34" charset="0"/>
              <a:buChar char="•"/>
            </a:pPr>
            <a:r>
              <a:rPr lang="en-US" sz="2400" dirty="0"/>
              <a:t>Other machine tool classifications we’ve measured have had less strong pitch component</a:t>
            </a:r>
          </a:p>
          <a:p>
            <a:pPr marL="571500" indent="-571500">
              <a:buFont typeface="Arial" panose="020B0604020202020204" pitchFamily="34" charset="0"/>
              <a:buChar char="•"/>
            </a:pPr>
            <a:r>
              <a:rPr lang="en-US" sz="2400" dirty="0"/>
              <a:t>LAX landings with wind &lt;15mpg</a:t>
            </a:r>
          </a:p>
          <a:p>
            <a:pPr marL="571500" indent="-571500">
              <a:buFont typeface="Arial" panose="020B0604020202020204" pitchFamily="34" charset="0"/>
              <a:buChar char="•"/>
            </a:pPr>
            <a:r>
              <a:rPr lang="en-US" sz="2400" dirty="0"/>
              <a:t>Models with STFT and CQT included masked time and frequency data augmentation</a:t>
            </a:r>
          </a:p>
          <a:p>
            <a:pPr marL="571500" indent="-571500">
              <a:buFont typeface="Arial" panose="020B0604020202020204" pitchFamily="34" charset="0"/>
              <a:buChar char="•"/>
            </a:pPr>
            <a:endParaRPr lang="en-US" sz="2800" dirty="0"/>
          </a:p>
        </p:txBody>
      </p:sp>
      <p:pic>
        <p:nvPicPr>
          <p:cNvPr id="10" name="Picture 9">
            <a:extLst>
              <a:ext uri="{FF2B5EF4-FFF2-40B4-BE49-F238E27FC236}">
                <a16:creationId xmlns:a16="http://schemas.microsoft.com/office/drawing/2014/main" id="{43646F85-B0AD-4009-A8D5-19BF5C06C517}"/>
              </a:ext>
            </a:extLst>
          </p:cNvPr>
          <p:cNvPicPr>
            <a:picLocks noChangeAspect="1"/>
          </p:cNvPicPr>
          <p:nvPr/>
        </p:nvPicPr>
        <p:blipFill>
          <a:blip r:embed="rId12"/>
          <a:stretch>
            <a:fillRect/>
          </a:stretch>
        </p:blipFill>
        <p:spPr>
          <a:xfrm>
            <a:off x="19854197" y="32393174"/>
            <a:ext cx="2007707" cy="3231240"/>
          </a:xfrm>
          <a:prstGeom prst="rect">
            <a:avLst/>
          </a:prstGeom>
        </p:spPr>
      </p:pic>
      <p:sp>
        <p:nvSpPr>
          <p:cNvPr id="76" name="TextBox 75">
            <a:extLst>
              <a:ext uri="{FF2B5EF4-FFF2-40B4-BE49-F238E27FC236}">
                <a16:creationId xmlns:a16="http://schemas.microsoft.com/office/drawing/2014/main" id="{37C48005-3E9C-476C-9A8D-A8343922025B}"/>
              </a:ext>
            </a:extLst>
          </p:cNvPr>
          <p:cNvSpPr txBox="1"/>
          <p:nvPr/>
        </p:nvSpPr>
        <p:spPr>
          <a:xfrm>
            <a:off x="21422131" y="31205410"/>
            <a:ext cx="6403155" cy="1631216"/>
          </a:xfrm>
          <a:prstGeom prst="rect">
            <a:avLst/>
          </a:prstGeom>
          <a:noFill/>
        </p:spPr>
        <p:txBody>
          <a:bodyPr wrap="square" rtlCol="0">
            <a:spAutoFit/>
          </a:bodyPr>
          <a:lstStyle/>
          <a:p>
            <a:pPr algn="ctr"/>
            <a:r>
              <a:rPr lang="en-US" sz="3200" dirty="0"/>
              <a:t>Ferry Boat Classifier</a:t>
            </a:r>
          </a:p>
          <a:p>
            <a:pPr algn="ctr"/>
            <a:r>
              <a:rPr lang="en-US" sz="3200" dirty="0"/>
              <a:t>Tacoma vs. Wenatchee</a:t>
            </a:r>
          </a:p>
          <a:p>
            <a:pPr algn="ctr"/>
            <a:endParaRPr lang="en-US" sz="3600" dirty="0"/>
          </a:p>
        </p:txBody>
      </p:sp>
      <p:pic>
        <p:nvPicPr>
          <p:cNvPr id="11" name="Picture 10">
            <a:extLst>
              <a:ext uri="{FF2B5EF4-FFF2-40B4-BE49-F238E27FC236}">
                <a16:creationId xmlns:a16="http://schemas.microsoft.com/office/drawing/2014/main" id="{0F75370C-D386-4862-8C41-B4CE67AEFF0D}"/>
              </a:ext>
            </a:extLst>
          </p:cNvPr>
          <p:cNvPicPr>
            <a:picLocks noChangeAspect="1"/>
          </p:cNvPicPr>
          <p:nvPr/>
        </p:nvPicPr>
        <p:blipFill>
          <a:blip r:embed="rId13"/>
          <a:stretch>
            <a:fillRect/>
          </a:stretch>
        </p:blipFill>
        <p:spPr>
          <a:xfrm>
            <a:off x="17175942" y="32436951"/>
            <a:ext cx="2475744" cy="3187463"/>
          </a:xfrm>
          <a:prstGeom prst="rect">
            <a:avLst/>
          </a:prstGeom>
        </p:spPr>
      </p:pic>
      <p:sp>
        <p:nvSpPr>
          <p:cNvPr id="30" name="Rectangle 29">
            <a:extLst>
              <a:ext uri="{FF2B5EF4-FFF2-40B4-BE49-F238E27FC236}">
                <a16:creationId xmlns:a16="http://schemas.microsoft.com/office/drawing/2014/main" id="{56B340C1-0001-4B65-A0AA-541999133256}"/>
              </a:ext>
            </a:extLst>
          </p:cNvPr>
          <p:cNvSpPr/>
          <p:nvPr/>
        </p:nvSpPr>
        <p:spPr>
          <a:xfrm>
            <a:off x="17175941" y="15245776"/>
            <a:ext cx="14965112" cy="6494085"/>
          </a:xfrm>
          <a:prstGeom prst="rect">
            <a:avLst/>
          </a:prstGeom>
        </p:spPr>
        <p:txBody>
          <a:bodyPr wrap="square">
            <a:spAutoFit/>
          </a:bodyPr>
          <a:lstStyle/>
          <a:p>
            <a:pPr marL="171450" indent="-171450">
              <a:buFont typeface="Arial" panose="020B0604020202020204" pitchFamily="34" charset="0"/>
              <a:buChar char="•"/>
            </a:pPr>
            <a:r>
              <a:rPr lang="en-US" sz="3200" dirty="0"/>
              <a:t>We demonstrate an applied method for classifying industrial audio using approaches developed in the music domain</a:t>
            </a:r>
          </a:p>
          <a:p>
            <a:pPr marL="171450" indent="-171450">
              <a:buFont typeface="Arial" panose="020B0604020202020204" pitchFamily="34" charset="0"/>
              <a:buChar char="•"/>
            </a:pPr>
            <a:r>
              <a:rPr lang="en-US" sz="3200" dirty="0"/>
              <a:t>We use the Keras functional API with multi-input convnet model combining 1D representations of pitch estimations using pretrained model ‘CREPE’ using time domain waveform, and CQT or STFT 2D transforms</a:t>
            </a:r>
          </a:p>
          <a:p>
            <a:pPr marL="171450" indent="-171450">
              <a:buFont typeface="Arial" panose="020B0604020202020204" pitchFamily="34" charset="0"/>
              <a:buChar char="•"/>
            </a:pPr>
            <a:r>
              <a:rPr lang="en-US" sz="3200" dirty="0"/>
              <a:t>We have applied this method to distinguishes motorized tool quality classes in industrial settings to classify welding quality and machining settings.</a:t>
            </a:r>
          </a:p>
          <a:p>
            <a:pPr marL="171450" indent="-171450">
              <a:buFont typeface="Arial" panose="020B0604020202020204" pitchFamily="34" charset="0"/>
              <a:buChar char="•"/>
            </a:pPr>
            <a:r>
              <a:rPr lang="en-US" sz="3200" dirty="0"/>
              <a:t>The approach also works to classify a variety of motorized sounds that we’ve gathered and tested thus far</a:t>
            </a:r>
          </a:p>
          <a:p>
            <a:pPr marL="171450" indent="-171450">
              <a:buFont typeface="Arial" panose="020B0604020202020204" pitchFamily="34" charset="0"/>
              <a:buChar char="•"/>
            </a:pPr>
            <a:r>
              <a:rPr lang="en-US" sz="3200" dirty="0"/>
              <a:t>We have also applied this method to distinguish between motor sounds as varied as models of aircrafts landing at LAX and specific ferry boats in operation on Puget Sound.</a:t>
            </a:r>
          </a:p>
          <a:p>
            <a:pPr marL="171450" indent="-171450">
              <a:buFont typeface="Arial" panose="020B0604020202020204" pitchFamily="34" charset="0"/>
              <a:buChar char="•"/>
            </a:pPr>
            <a:r>
              <a:rPr lang="en-US" sz="3200" dirty="0"/>
              <a:t>Scarce labeled data of expert quality, and variation between human experts, led us to explore alternative data augmentation techniques</a:t>
            </a:r>
          </a:p>
        </p:txBody>
      </p:sp>
      <p:pic>
        <p:nvPicPr>
          <p:cNvPr id="15" name="Picture 14">
            <a:extLst>
              <a:ext uri="{FF2B5EF4-FFF2-40B4-BE49-F238E27FC236}">
                <a16:creationId xmlns:a16="http://schemas.microsoft.com/office/drawing/2014/main" id="{AE5B4F40-0841-44EB-8D38-7E9A9210DC33}"/>
              </a:ext>
            </a:extLst>
          </p:cNvPr>
          <p:cNvPicPr>
            <a:picLocks noChangeAspect="1"/>
          </p:cNvPicPr>
          <p:nvPr/>
        </p:nvPicPr>
        <p:blipFill>
          <a:blip r:embed="rId14"/>
          <a:stretch>
            <a:fillRect/>
          </a:stretch>
        </p:blipFill>
        <p:spPr>
          <a:xfrm>
            <a:off x="10105105" y="15358646"/>
            <a:ext cx="5357694" cy="3467040"/>
          </a:xfrm>
          <a:prstGeom prst="rect">
            <a:avLst/>
          </a:prstGeom>
        </p:spPr>
      </p:pic>
      <p:pic>
        <p:nvPicPr>
          <p:cNvPr id="17" name="Picture 16">
            <a:extLst>
              <a:ext uri="{FF2B5EF4-FFF2-40B4-BE49-F238E27FC236}">
                <a16:creationId xmlns:a16="http://schemas.microsoft.com/office/drawing/2014/main" id="{CF34EFC0-38D0-4041-AE8D-B9AEA048D625}"/>
              </a:ext>
            </a:extLst>
          </p:cNvPr>
          <p:cNvPicPr>
            <a:picLocks noChangeAspect="1"/>
          </p:cNvPicPr>
          <p:nvPr/>
        </p:nvPicPr>
        <p:blipFill>
          <a:blip r:embed="rId15"/>
          <a:stretch>
            <a:fillRect/>
          </a:stretch>
        </p:blipFill>
        <p:spPr>
          <a:xfrm>
            <a:off x="29871309" y="41220408"/>
            <a:ext cx="2269744" cy="2068147"/>
          </a:xfrm>
          <a:prstGeom prst="rect">
            <a:avLst/>
          </a:prstGeom>
        </p:spPr>
      </p:pic>
      <p:graphicFrame>
        <p:nvGraphicFramePr>
          <p:cNvPr id="21" name="Object 20">
            <a:extLst>
              <a:ext uri="{FF2B5EF4-FFF2-40B4-BE49-F238E27FC236}">
                <a16:creationId xmlns:a16="http://schemas.microsoft.com/office/drawing/2014/main" id="{CA5999DC-0072-4F5F-B640-55AD4EC65A04}"/>
              </a:ext>
            </a:extLst>
          </p:cNvPr>
          <p:cNvGraphicFramePr>
            <a:graphicFrameLocks noChangeAspect="1"/>
          </p:cNvGraphicFramePr>
          <p:nvPr>
            <p:extLst>
              <p:ext uri="{D42A27DB-BD31-4B8C-83A1-F6EECF244321}">
                <p14:modId xmlns:p14="http://schemas.microsoft.com/office/powerpoint/2010/main" val="372918960"/>
              </p:ext>
            </p:extLst>
          </p:nvPr>
        </p:nvGraphicFramePr>
        <p:xfrm>
          <a:off x="17119212" y="26830262"/>
          <a:ext cx="15021841" cy="1380336"/>
        </p:xfrm>
        <a:graphic>
          <a:graphicData uri="http://schemas.openxmlformats.org/presentationml/2006/ole">
            <mc:AlternateContent xmlns:mc="http://schemas.openxmlformats.org/markup-compatibility/2006">
              <mc:Choice xmlns:v="urn:schemas-microsoft-com:vml" Requires="v">
                <p:oleObj spid="_x0000_s1062" name="Worksheet" r:id="rId16" imgW="7962900" imgH="728913" progId="Excel.Sheet.12">
                  <p:embed/>
                </p:oleObj>
              </mc:Choice>
              <mc:Fallback>
                <p:oleObj name="Worksheet" r:id="rId16" imgW="7962900" imgH="728913" progId="Excel.Sheet.12">
                  <p:embed/>
                  <p:pic>
                    <p:nvPicPr>
                      <p:cNvPr id="0" name=""/>
                      <p:cNvPicPr/>
                      <p:nvPr/>
                    </p:nvPicPr>
                    <p:blipFill>
                      <a:blip r:embed="rId17"/>
                      <a:stretch>
                        <a:fillRect/>
                      </a:stretch>
                    </p:blipFill>
                    <p:spPr>
                      <a:xfrm>
                        <a:off x="17119212" y="26830262"/>
                        <a:ext cx="15021841" cy="1380336"/>
                      </a:xfrm>
                      <a:prstGeom prst="rect">
                        <a:avLst/>
                      </a:prstGeom>
                    </p:spPr>
                  </p:pic>
                </p:oleObj>
              </mc:Fallback>
            </mc:AlternateContent>
          </a:graphicData>
        </a:graphic>
      </p:graphicFrame>
    </p:spTree>
    <p:extLst>
      <p:ext uri="{BB962C8B-B14F-4D97-AF65-F5344CB8AC3E}">
        <p14:creationId xmlns:p14="http://schemas.microsoft.com/office/powerpoint/2010/main" val="3668435011"/>
      </p:ext>
    </p:extLst>
  </p:cSld>
  <p:clrMapOvr>
    <a:masterClrMapping/>
  </p:clrMapOvr>
</p:sld>
</file>

<file path=ppt/theme/theme1.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32F282A732A10A40B5E6861B9720A85B" ma:contentTypeVersion="16" ma:contentTypeDescription="Create a new document." ma:contentTypeScope="" ma:versionID="4fbfb29c075f1d8f9c431bd6e2884779">
  <xsd:schema xmlns:xsd="http://www.w3.org/2001/XMLSchema" xmlns:xs="http://www.w3.org/2001/XMLSchema" xmlns:p="http://schemas.microsoft.com/office/2006/metadata/properties" xmlns:ns1="http://schemas.microsoft.com/sharepoint/v3" xmlns:ns2="caeb30a9-2c8b-4a3c-a0a0-e0c0af147dd7" xmlns:ns3="77f81409-d3f9-42c7-88a3-a887086b554f" targetNamespace="http://schemas.microsoft.com/office/2006/metadata/properties" ma:root="true" ma:fieldsID="2c3c186c32d5ec2d41375aac9141e52a" ns1:_="" ns2:_="" ns3:_="">
    <xsd:import namespace="http://schemas.microsoft.com/sharepoint/v3"/>
    <xsd:import namespace="caeb30a9-2c8b-4a3c-a0a0-e0c0af147dd7"/>
    <xsd:import namespace="77f81409-d3f9-42c7-88a3-a887086b554f"/>
    <xsd:element name="properties">
      <xsd:complexType>
        <xsd:sequence>
          <xsd:element name="documentManagement">
            <xsd:complexType>
              <xsd:all>
                <xsd:element ref="ns2:SharedWithUsers" minOccurs="0"/>
                <xsd:element ref="ns2:SharedWithDetails" minOccurs="0"/>
                <xsd:element ref="ns1:_ip_UnifiedCompliancePolicyProperties" minOccurs="0"/>
                <xsd:element ref="ns1:_ip_UnifiedCompliancePolicyUIAction" minOccurs="0"/>
                <xsd:element ref="ns2:LastSharedByUser" minOccurs="0"/>
                <xsd:element ref="ns2:LastSharedByTime" minOccurs="0"/>
                <xsd:element ref="ns3:MediaServiceMetadata" minOccurs="0"/>
                <xsd:element ref="ns3:MediaServiceFastMetadata" minOccurs="0"/>
                <xsd:element ref="ns3:MediaServiceDateTaken" minOccurs="0"/>
                <xsd:element ref="ns3:MediaServiceAutoTags" minOccurs="0"/>
                <xsd:element ref="ns3:MediaServiceEventHashCode" minOccurs="0"/>
                <xsd:element ref="ns3:MediaServiceGenerationTime" minOccurs="0"/>
                <xsd:element ref="ns3:MediaServiceOCR" minOccurs="0"/>
                <xsd:element ref="ns3:MediaServiceLocation"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0" nillable="true" ma:displayName="Unified Compliance Policy Properties" ma:hidden="true" ma:internalName="_ip_UnifiedCompliancePolicyProperties">
      <xsd:simpleType>
        <xsd:restriction base="dms:Note"/>
      </xsd:simpleType>
    </xsd:element>
    <xsd:element name="_ip_UnifiedCompliancePolicyUIAction" ma:index="1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caeb30a9-2c8b-4a3c-a0a0-e0c0af147dd7"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2" nillable="true" ma:displayName="Last Shared By User" ma:description="" ma:internalName="LastSharedByUser" ma:readOnly="true">
      <xsd:simpleType>
        <xsd:restriction base="dms:Note">
          <xsd:maxLength value="255"/>
        </xsd:restriction>
      </xsd:simpleType>
    </xsd:element>
    <xsd:element name="LastSharedByTime" ma:index="13"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77f81409-d3f9-42c7-88a3-a887086b554f" elementFormDefault="qualified">
    <xsd:import namespace="http://schemas.microsoft.com/office/2006/documentManagement/types"/>
    <xsd:import namespace="http://schemas.microsoft.com/office/infopath/2007/PartnerControls"/>
    <xsd:element name="MediaServiceMetadata" ma:index="14" nillable="true" ma:displayName="MediaServiceMetadata" ma:description="" ma:hidden="true" ma:internalName="MediaServiceMetadata" ma:readOnly="true">
      <xsd:simpleType>
        <xsd:restriction base="dms:Note"/>
      </xsd:simpleType>
    </xsd:element>
    <xsd:element name="MediaServiceFastMetadata" ma:index="15" nillable="true" ma:displayName="MediaServiceFastMetadata" ma:description="" ma:hidden="true" ma:internalName="MediaServiceFastMetadata" ma:readOnly="true">
      <xsd:simpleType>
        <xsd:restriction base="dms:Note"/>
      </xsd:simpleType>
    </xsd:element>
    <xsd:element name="MediaServiceDateTaken" ma:index="16" nillable="true" ma:displayName="MediaServiceDateTaken" ma:description="" ma:hidden="true" ma:internalName="MediaServiceDateTaken" ma:readOnly="true">
      <xsd:simpleType>
        <xsd:restriction base="dms:Text"/>
      </xsd:simpleType>
    </xsd:element>
    <xsd:element name="MediaServiceAutoTags" ma:index="17" nillable="true" ma:displayName="MediaServiceAutoTags" ma:description="" ma:internalName="MediaServiceAutoTags"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OCR" ma:index="20" nillable="true" ma:displayName="Extracted Text" ma:internalName="MediaServiceOCR" ma:readOnly="true">
      <xsd:simpleType>
        <xsd:restriction base="dms:Note">
          <xsd:maxLength value="255"/>
        </xsd:restriction>
      </xsd:simpleType>
    </xsd:element>
    <xsd:element name="MediaServiceLocation" ma:index="21" nillable="true" ma:displayName="Location" ma:internalName="MediaServiceLocation" ma:readOnly="true">
      <xsd:simpleType>
        <xsd:restriction base="dms:Text"/>
      </xsd:simpleType>
    </xsd:element>
    <xsd:element name="MediaServiceAutoKeyPoints" ma:index="22" nillable="true" ma:displayName="MediaServiceAutoKeyPoints" ma:hidden="true" ma:internalName="MediaServiceAutoKeyPoints" ma:readOnly="true">
      <xsd:simpleType>
        <xsd:restriction base="dms:Note"/>
      </xsd:simpleType>
    </xsd:element>
    <xsd:element name="MediaServiceKeyPoints" ma:index="23"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FD0268A-3C21-4F52-B015-7AC84B1BB1AB}">
  <ds:schemaRefs>
    <ds:schemaRef ds:uri="http://schemas.openxmlformats.org/package/2006/metadata/core-properties"/>
    <ds:schemaRef ds:uri="http://purl.org/dc/dcmitype/"/>
    <ds:schemaRef ds:uri="http://purl.org/dc/terms/"/>
    <ds:schemaRef ds:uri="http://schemas.microsoft.com/sharepoint/v3"/>
    <ds:schemaRef ds:uri="http://schemas.microsoft.com/office/2006/metadata/properties"/>
    <ds:schemaRef ds:uri="http://schemas.microsoft.com/office/2006/documentManagement/types"/>
    <ds:schemaRef ds:uri="http://schemas.microsoft.com/office/infopath/2007/PartnerControls"/>
    <ds:schemaRef ds:uri="http://purl.org/dc/elements/1.1/"/>
    <ds:schemaRef ds:uri="77f81409-d3f9-42c7-88a3-a887086b554f"/>
    <ds:schemaRef ds:uri="caeb30a9-2c8b-4a3c-a0a0-e0c0af147dd7"/>
    <ds:schemaRef ds:uri="http://www.w3.org/XML/1998/namespace"/>
  </ds:schemaRefs>
</ds:datastoreItem>
</file>

<file path=customXml/itemProps2.xml><?xml version="1.0" encoding="utf-8"?>
<ds:datastoreItem xmlns:ds="http://schemas.openxmlformats.org/officeDocument/2006/customXml" ds:itemID="{20C620C7-39F0-4098-B213-FE2862D7FEFD}">
  <ds:schemaRefs>
    <ds:schemaRef ds:uri="http://schemas.microsoft.com/sharepoint/v3/contenttype/forms"/>
  </ds:schemaRefs>
</ds:datastoreItem>
</file>

<file path=customXml/itemProps3.xml><?xml version="1.0" encoding="utf-8"?>
<ds:datastoreItem xmlns:ds="http://schemas.openxmlformats.org/officeDocument/2006/customXml" ds:itemID="{3806E6BD-BE19-4EFA-8132-575591BB878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caeb30a9-2c8b-4a3c-a0a0-e0c0af147dd7"/>
    <ds:schemaRef ds:uri="77f81409-d3f9-42c7-88a3-a887086b554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Office Theme</Template>
  <TotalTime>2823</TotalTime>
  <Words>914</Words>
  <Application>Microsoft Office PowerPoint</Application>
  <PresentationFormat>Custom</PresentationFormat>
  <Paragraphs>92</Paragraphs>
  <Slides>1</Slides>
  <Notes>1</Notes>
  <HiddenSlides>0</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1</vt:i4>
      </vt:variant>
      <vt:variant>
        <vt:lpstr>Slide Titles</vt:lpstr>
      </vt:variant>
      <vt:variant>
        <vt:i4>1</vt:i4>
      </vt:variant>
    </vt:vector>
  </HeadingPairs>
  <TitlesOfParts>
    <vt:vector size="7" baseType="lpstr">
      <vt:lpstr>Arial</vt:lpstr>
      <vt:lpstr>Calibri</vt:lpstr>
      <vt:lpstr>Segoe Pro Light</vt:lpstr>
      <vt:lpstr>Segoe UI</vt:lpstr>
      <vt:lpstr>1_Office Theme</vt:lpstr>
      <vt:lpstr>Microsoft Excel Worksheet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Alex Blanton</dc:creator>
  <cp:lastModifiedBy>Patty Ryan</cp:lastModifiedBy>
  <cp:revision>120</cp:revision>
  <dcterms:created xsi:type="dcterms:W3CDTF">2014-09-17T23:46:10Z</dcterms:created>
  <dcterms:modified xsi:type="dcterms:W3CDTF">2019-12-06T16:39:56Z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0x01010032F282A732A10A40B5E6861B9720A85B</vt:lpwstr>
  </property>
  <property fmtid="{D5CDD505-2E9C-101B-9397-08002B2CF9AE}" pid="3" name="MSIP_Label_f42aa342-8706-4288-bd11-ebb85995028c_Enabled">
    <vt:lpwstr>True</vt:lpwstr>
  </property>
  <property fmtid="{D5CDD505-2E9C-101B-9397-08002B2CF9AE}" pid="4" name="MSIP_Label_f42aa342-8706-4288-bd11-ebb85995028c_SiteId">
    <vt:lpwstr>72f988bf-86f1-41af-91ab-2d7cd011db47</vt:lpwstr>
  </property>
  <property fmtid="{D5CDD505-2E9C-101B-9397-08002B2CF9AE}" pid="5" name="MSIP_Label_f42aa342-8706-4288-bd11-ebb85995028c_Owner">
    <vt:lpwstr>jhinds@microsoft.com</vt:lpwstr>
  </property>
  <property fmtid="{D5CDD505-2E9C-101B-9397-08002B2CF9AE}" pid="6" name="MSIP_Label_f42aa342-8706-4288-bd11-ebb85995028c_SetDate">
    <vt:lpwstr>2019-04-12T16:00:59.0707949Z</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ActionId">
    <vt:lpwstr>fb61fc05-2bce-49b4-bd06-8cefe98453b7</vt:lpwstr>
  </property>
  <property fmtid="{D5CDD505-2E9C-101B-9397-08002B2CF9AE}" pid="10" name="MSIP_Label_f42aa342-8706-4288-bd11-ebb85995028c_Extended_MSFT_Method">
    <vt:lpwstr>Automatic</vt:lpwstr>
  </property>
  <property fmtid="{D5CDD505-2E9C-101B-9397-08002B2CF9AE}" pid="11" name="Sensitivity">
    <vt:lpwstr>General</vt:lpwstr>
  </property>
</Properties>
</file>